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68" r:id="rId2"/>
    <p:sldId id="269" r:id="rId3"/>
    <p:sldId id="270" r:id="rId4"/>
    <p:sldId id="271" r:id="rId5"/>
    <p:sldId id="272" r:id="rId6"/>
    <p:sldId id="273" r:id="rId7"/>
    <p:sldId id="274" r:id="rId8"/>
    <p:sldId id="275" r:id="rId9"/>
    <p:sldId id="276" r:id="rId10"/>
    <p:sldId id="277" r:id="rId11"/>
    <p:sldId id="278" r:id="rId12"/>
    <p:sldId id="279" r:id="rId13"/>
    <p:sldId id="280" r:id="rId14"/>
    <p:sldId id="281" r:id="rId15"/>
    <p:sldId id="282" r:id="rId16"/>
    <p:sldId id="256" r:id="rId17"/>
    <p:sldId id="257" r:id="rId18"/>
    <p:sldId id="258" r:id="rId19"/>
    <p:sldId id="259" r:id="rId20"/>
    <p:sldId id="260" r:id="rId21"/>
    <p:sldId id="261" r:id="rId22"/>
  </p:sldIdLst>
  <p:sldSz cx="14630400" cy="8229600"/>
  <p:notesSz cx="8229600" cy="14630400"/>
  <p:defaultTextStyle>
    <a:defPPr>
      <a:defRPr lang="ar-E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60" d="100"/>
          <a:sy n="60"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441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extLst>
      <p:ext uri="{BB962C8B-B14F-4D97-AF65-F5344CB8AC3E}">
        <p14:creationId xmlns:p14="http://schemas.microsoft.com/office/powerpoint/2010/main" val="4253028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Slide 1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extLst>
      <p:ext uri="{BB962C8B-B14F-4D97-AF65-F5344CB8AC3E}">
        <p14:creationId xmlns:p14="http://schemas.microsoft.com/office/powerpoint/2010/main" val="2391161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1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extLst>
      <p:ext uri="{BB962C8B-B14F-4D97-AF65-F5344CB8AC3E}">
        <p14:creationId xmlns:p14="http://schemas.microsoft.com/office/powerpoint/2010/main" val="371669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1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extLst>
      <p:ext uri="{BB962C8B-B14F-4D97-AF65-F5344CB8AC3E}">
        <p14:creationId xmlns:p14="http://schemas.microsoft.com/office/powerpoint/2010/main" val="30959033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1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extLst>
      <p:ext uri="{BB962C8B-B14F-4D97-AF65-F5344CB8AC3E}">
        <p14:creationId xmlns:p14="http://schemas.microsoft.com/office/powerpoint/2010/main" val="2656138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1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extLst>
      <p:ext uri="{BB962C8B-B14F-4D97-AF65-F5344CB8AC3E}">
        <p14:creationId xmlns:p14="http://schemas.microsoft.com/office/powerpoint/2010/main" val="229900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1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extLst>
      <p:ext uri="{BB962C8B-B14F-4D97-AF65-F5344CB8AC3E}">
        <p14:creationId xmlns:p14="http://schemas.microsoft.com/office/powerpoint/2010/main" val="2723025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extLst>
      <p:ext uri="{BB962C8B-B14F-4D97-AF65-F5344CB8AC3E}">
        <p14:creationId xmlns:p14="http://schemas.microsoft.com/office/powerpoint/2010/main" val="4185334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extLst>
      <p:ext uri="{BB962C8B-B14F-4D97-AF65-F5344CB8AC3E}">
        <p14:creationId xmlns:p14="http://schemas.microsoft.com/office/powerpoint/2010/main" val="3165876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793790" y="1551742"/>
            <a:ext cx="7556421" cy="1956435"/>
          </a:xfrm>
          <a:prstGeom prst="rect">
            <a:avLst/>
          </a:prstGeom>
          <a:noFill/>
          <a:ln/>
        </p:spPr>
        <p:txBody>
          <a:bodyPr wrap="square" lIns="0" tIns="0" rIns="0" bIns="0" rtlCol="0" anchor="t"/>
          <a:lstStyle/>
          <a:p>
            <a:pPr marL="0" indent="0" algn="just">
              <a:lnSpc>
                <a:spcPts val="7700"/>
              </a:lnSpc>
              <a:buNone/>
            </a:pPr>
            <a:r>
              <a:rPr lang="en-US" sz="6150" b="1" dirty="0">
                <a:solidFill>
                  <a:srgbClr val="124E73"/>
                </a:solidFill>
                <a:latin typeface="Source Sans Pro Bold" pitchFamily="34" charset="0"/>
                <a:ea typeface="Source Sans Pro Bold" pitchFamily="34" charset="-122"/>
                <a:cs typeface="Source Sans Pro Bold" pitchFamily="34" charset="-120"/>
              </a:rPr>
              <a:t>Computer Aided Drug Design</a:t>
            </a:r>
            <a:endParaRPr lang="en-US" sz="6150" dirty="0"/>
          </a:p>
        </p:txBody>
      </p:sp>
      <p:sp>
        <p:nvSpPr>
          <p:cNvPr id="4" name="Text 1"/>
          <p:cNvSpPr/>
          <p:nvPr/>
        </p:nvSpPr>
        <p:spPr>
          <a:xfrm>
            <a:off x="793790" y="3848338"/>
            <a:ext cx="7556421" cy="2177415"/>
          </a:xfrm>
          <a:prstGeom prst="rect">
            <a:avLst/>
          </a:prstGeom>
          <a:noFill/>
          <a:ln/>
        </p:spPr>
        <p:txBody>
          <a:bodyPr wrap="squar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Computer aided drug design is a cutting-edge field that combines chemistry, biology, and information technology to revolutionize the drug discovery process. This presentation will explore the history, development, and applications of chemoinformatics in modern drug discovery, highlighting its crucial role in accelerating the identification and optimization of potential drug candidates.</a:t>
            </a:r>
            <a:endParaRPr lang="en-US" sz="1750" dirty="0"/>
          </a:p>
        </p:txBody>
      </p:sp>
      <p:sp>
        <p:nvSpPr>
          <p:cNvPr id="5" name="Shape 2"/>
          <p:cNvSpPr/>
          <p:nvPr/>
        </p:nvSpPr>
        <p:spPr>
          <a:xfrm>
            <a:off x="793790" y="6297811"/>
            <a:ext cx="362903" cy="362903"/>
          </a:xfrm>
          <a:prstGeom prst="roundRect">
            <a:avLst>
              <a:gd name="adj" fmla="val 25194296"/>
            </a:avLst>
          </a:prstGeom>
          <a:noFill/>
          <a:ln w="7620">
            <a:solidFill>
              <a:srgbClr val="FFFFFF"/>
            </a:solidFill>
            <a:prstDash val="solid"/>
          </a:ln>
        </p:spPr>
      </p:sp>
      <p:pic>
        <p:nvPicPr>
          <p:cNvPr id="6" name="Image 1" descr="preencoded.png"/>
          <p:cNvPicPr>
            <a:picLocks noChangeAspect="1"/>
          </p:cNvPicPr>
          <p:nvPr/>
        </p:nvPicPr>
        <p:blipFill>
          <a:blip r:embed="rId3"/>
          <a:stretch>
            <a:fillRect/>
          </a:stretch>
        </p:blipFill>
        <p:spPr>
          <a:xfrm>
            <a:off x="801410" y="6305431"/>
            <a:ext cx="347663" cy="347663"/>
          </a:xfrm>
          <a:prstGeom prst="rect">
            <a:avLst/>
          </a:prstGeom>
        </p:spPr>
      </p:pic>
      <p:sp>
        <p:nvSpPr>
          <p:cNvPr id="7" name="Text 3"/>
          <p:cNvSpPr/>
          <p:nvPr/>
        </p:nvSpPr>
        <p:spPr>
          <a:xfrm>
            <a:off x="1270040" y="6280904"/>
            <a:ext cx="2421731" cy="396835"/>
          </a:xfrm>
          <a:prstGeom prst="rect">
            <a:avLst/>
          </a:prstGeom>
          <a:noFill/>
          <a:ln/>
        </p:spPr>
        <p:txBody>
          <a:bodyPr wrap="none" lIns="0" tIns="0" rIns="0" bIns="0" rtlCol="0" anchor="t"/>
          <a:lstStyle/>
          <a:p>
            <a:pPr marL="0" indent="0" algn="just">
              <a:lnSpc>
                <a:spcPts val="3100"/>
              </a:lnSpc>
              <a:buNone/>
            </a:pPr>
            <a:r>
              <a:rPr lang="en-US" sz="2200" b="1" dirty="0">
                <a:solidFill>
                  <a:srgbClr val="2B4150"/>
                </a:solidFill>
                <a:latin typeface="Source Sans Pro Bold" pitchFamily="34" charset="0"/>
                <a:ea typeface="Source Sans Pro Bold" pitchFamily="34" charset="-122"/>
                <a:cs typeface="Source Sans Pro Bold" pitchFamily="34" charset="-120"/>
              </a:rPr>
              <a:t>By Israa M Shamkh</a:t>
            </a:r>
            <a:endParaRPr lang="en-US" sz="2200" dirty="0"/>
          </a:p>
        </p:txBody>
      </p:sp>
      <p:pic>
        <p:nvPicPr>
          <p:cNvPr id="8" name="Image 0" descr="preencoded.png">
            <a:extLst>
              <a:ext uri="{FF2B5EF4-FFF2-40B4-BE49-F238E27FC236}">
                <a16:creationId xmlns:a16="http://schemas.microsoft.com/office/drawing/2014/main" id="{0FE3AC45-F7B8-485A-8878-A5DED3FD264E}"/>
              </a:ext>
            </a:extLst>
          </p:cNvPr>
          <p:cNvPicPr>
            <a:picLocks noChangeAspect="1"/>
          </p:cNvPicPr>
          <p:nvPr/>
        </p:nvPicPr>
        <p:blipFill>
          <a:blip r:embed="rId4"/>
          <a:stretch>
            <a:fillRect/>
          </a:stretch>
        </p:blipFill>
        <p:spPr>
          <a:xfrm>
            <a:off x="9144000" y="0"/>
            <a:ext cx="5486400" cy="822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2733"/>
    </mc:Choice>
    <mc:Fallback>
      <p:transition spd="slow" advTm="14273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35235"/>
          </a:xfrm>
          <a:prstGeom prst="rect">
            <a:avLst/>
          </a:prstGeom>
        </p:spPr>
      </p:pic>
      <p:sp>
        <p:nvSpPr>
          <p:cNvPr id="3" name="Text 0"/>
          <p:cNvSpPr/>
          <p:nvPr/>
        </p:nvSpPr>
        <p:spPr>
          <a:xfrm>
            <a:off x="793790" y="3957518"/>
            <a:ext cx="7895153" cy="708779"/>
          </a:xfrm>
          <a:prstGeom prst="rect">
            <a:avLst/>
          </a:prstGeom>
          <a:noFill/>
          <a:ln/>
        </p:spPr>
        <p:txBody>
          <a:bodyPr wrap="none" lIns="0" tIns="0" rIns="0" bIns="0" rtlCol="0" anchor="t"/>
          <a:lstStyle/>
          <a:p>
            <a:pPr marL="0" indent="0" algn="just">
              <a:lnSpc>
                <a:spcPts val="5550"/>
              </a:lnSpc>
              <a:buNone/>
            </a:pPr>
            <a:r>
              <a:rPr lang="en-US" sz="4450" b="1" dirty="0">
                <a:solidFill>
                  <a:srgbClr val="124E73"/>
                </a:solidFill>
                <a:latin typeface="Source Sans Pro Bold" pitchFamily="34" charset="0"/>
                <a:ea typeface="Source Sans Pro Bold" pitchFamily="34" charset="-122"/>
                <a:cs typeface="Source Sans Pro Bold" pitchFamily="34" charset="-120"/>
              </a:rPr>
              <a:t>Databases in Chemoinformatics</a:t>
            </a:r>
            <a:endParaRPr lang="en-US" sz="4450" dirty="0"/>
          </a:p>
        </p:txBody>
      </p:sp>
      <p:sp>
        <p:nvSpPr>
          <p:cNvPr id="4" name="Text 1"/>
          <p:cNvSpPr/>
          <p:nvPr/>
        </p:nvSpPr>
        <p:spPr>
          <a:xfrm>
            <a:off x="793790" y="5233273"/>
            <a:ext cx="4648676" cy="354330"/>
          </a:xfrm>
          <a:prstGeom prst="rect">
            <a:avLst/>
          </a:prstGeom>
          <a:noFill/>
          <a:ln/>
        </p:spPr>
        <p:txBody>
          <a:bodyPr wrap="none" lIns="0" tIns="0" rIns="0" bIns="0" rtlCol="0" anchor="t"/>
          <a:lstStyle/>
          <a:p>
            <a:pPr marL="0" indent="0" algn="just">
              <a:lnSpc>
                <a:spcPts val="2750"/>
              </a:lnSpc>
              <a:buNone/>
            </a:pPr>
            <a:r>
              <a:rPr lang="en-US" sz="2200" b="1" dirty="0">
                <a:solidFill>
                  <a:srgbClr val="124E73"/>
                </a:solidFill>
                <a:latin typeface="Source Sans Pro Bold" pitchFamily="34" charset="0"/>
                <a:ea typeface="Source Sans Pro Bold" pitchFamily="34" charset="-122"/>
                <a:cs typeface="Source Sans Pro Bold" pitchFamily="34" charset="-120"/>
              </a:rPr>
              <a:t>Cambridge Structural Database (CSD)</a:t>
            </a:r>
            <a:endParaRPr lang="en-US" sz="2200" dirty="0"/>
          </a:p>
        </p:txBody>
      </p:sp>
      <p:sp>
        <p:nvSpPr>
          <p:cNvPr id="5" name="Text 2"/>
          <p:cNvSpPr/>
          <p:nvPr/>
        </p:nvSpPr>
        <p:spPr>
          <a:xfrm>
            <a:off x="793790" y="5814417"/>
            <a:ext cx="6244709" cy="1088708"/>
          </a:xfrm>
          <a:prstGeom prst="rect">
            <a:avLst/>
          </a:prstGeom>
          <a:noFill/>
          <a:ln/>
        </p:spPr>
        <p:txBody>
          <a:bodyPr wrap="squar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Collection of crystal structures of small molecules, providing geometrical data on molecular fragments for calibration of force fields and validation of computational chemistry results.</a:t>
            </a:r>
            <a:endParaRPr lang="en-US" sz="1750" dirty="0"/>
          </a:p>
        </p:txBody>
      </p:sp>
      <p:sp>
        <p:nvSpPr>
          <p:cNvPr id="6" name="Text 3"/>
          <p:cNvSpPr/>
          <p:nvPr/>
        </p:nvSpPr>
        <p:spPr>
          <a:xfrm>
            <a:off x="7599521" y="5233273"/>
            <a:ext cx="3019068" cy="354330"/>
          </a:xfrm>
          <a:prstGeom prst="rect">
            <a:avLst/>
          </a:prstGeom>
          <a:noFill/>
          <a:ln/>
        </p:spPr>
        <p:txBody>
          <a:bodyPr wrap="none" lIns="0" tIns="0" rIns="0" bIns="0" rtlCol="0" anchor="t"/>
          <a:lstStyle/>
          <a:p>
            <a:pPr marL="0" indent="0" algn="just">
              <a:lnSpc>
                <a:spcPts val="2750"/>
              </a:lnSpc>
              <a:buNone/>
            </a:pPr>
            <a:r>
              <a:rPr lang="en-US" sz="2200" b="1" dirty="0">
                <a:solidFill>
                  <a:srgbClr val="124E73"/>
                </a:solidFill>
                <a:latin typeface="Source Sans Pro Bold" pitchFamily="34" charset="0"/>
                <a:ea typeface="Source Sans Pro Bold" pitchFamily="34" charset="-122"/>
                <a:cs typeface="Source Sans Pro Bold" pitchFamily="34" charset="-120"/>
              </a:rPr>
              <a:t>Protein Data Bank (PDB)</a:t>
            </a:r>
            <a:endParaRPr lang="en-US" sz="2200" dirty="0"/>
          </a:p>
        </p:txBody>
      </p:sp>
      <p:sp>
        <p:nvSpPr>
          <p:cNvPr id="7" name="Text 4"/>
          <p:cNvSpPr/>
          <p:nvPr/>
        </p:nvSpPr>
        <p:spPr>
          <a:xfrm>
            <a:off x="7599521" y="5814417"/>
            <a:ext cx="6244709" cy="1088708"/>
          </a:xfrm>
          <a:prstGeom prst="rect">
            <a:avLst/>
          </a:prstGeom>
          <a:noFill/>
          <a:ln/>
        </p:spPr>
        <p:txBody>
          <a:bodyPr wrap="squar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Repository for storing macromolecular data, crucial for understanding protein structures and their interactions with small molecules.</a:t>
            </a: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24245" y="491609"/>
            <a:ext cx="6150650" cy="557332"/>
          </a:xfrm>
          <a:prstGeom prst="rect">
            <a:avLst/>
          </a:prstGeom>
          <a:noFill/>
          <a:ln/>
        </p:spPr>
        <p:txBody>
          <a:bodyPr wrap="none" lIns="0" tIns="0" rIns="0" bIns="0" rtlCol="0" anchor="t"/>
          <a:lstStyle/>
          <a:p>
            <a:pPr marL="0" indent="0">
              <a:lnSpc>
                <a:spcPts val="4350"/>
              </a:lnSpc>
              <a:buNone/>
            </a:pPr>
            <a:r>
              <a:rPr lang="en-US" sz="4000" b="1" dirty="0">
                <a:solidFill>
                  <a:srgbClr val="124E73"/>
                </a:solidFill>
                <a:latin typeface="Source Sans Pro Bold" pitchFamily="34" charset="0"/>
                <a:ea typeface="Source Sans Pro Bold" pitchFamily="34" charset="-122"/>
                <a:cs typeface="Source Sans Pro Bold" pitchFamily="34" charset="-120"/>
              </a:rPr>
              <a:t>Modern Drug Discovery Process</a:t>
            </a:r>
            <a:endParaRPr lang="en-US" sz="4000" dirty="0"/>
          </a:p>
        </p:txBody>
      </p:sp>
      <p:sp>
        <p:nvSpPr>
          <p:cNvPr id="3" name="Shape 1"/>
          <p:cNvSpPr/>
          <p:nvPr/>
        </p:nvSpPr>
        <p:spPr>
          <a:xfrm>
            <a:off x="7303770" y="1405652"/>
            <a:ext cx="22860" cy="6332339"/>
          </a:xfrm>
          <a:prstGeom prst="roundRect">
            <a:avLst>
              <a:gd name="adj" fmla="val 117042"/>
            </a:avLst>
          </a:prstGeom>
          <a:solidFill>
            <a:srgbClr val="D9D4C9"/>
          </a:solidFill>
          <a:ln/>
        </p:spPr>
      </p:sp>
      <p:sp>
        <p:nvSpPr>
          <p:cNvPr id="4" name="Shape 2"/>
          <p:cNvSpPr/>
          <p:nvPr/>
        </p:nvSpPr>
        <p:spPr>
          <a:xfrm>
            <a:off x="6513195" y="1795463"/>
            <a:ext cx="624245" cy="22860"/>
          </a:xfrm>
          <a:prstGeom prst="roundRect">
            <a:avLst>
              <a:gd name="adj" fmla="val 117042"/>
            </a:avLst>
          </a:prstGeom>
          <a:solidFill>
            <a:srgbClr val="D9D4C9"/>
          </a:solidFill>
          <a:ln/>
        </p:spPr>
      </p:sp>
      <p:sp>
        <p:nvSpPr>
          <p:cNvPr id="5" name="Shape 3"/>
          <p:cNvSpPr/>
          <p:nvPr/>
        </p:nvSpPr>
        <p:spPr>
          <a:xfrm>
            <a:off x="7114580" y="1606272"/>
            <a:ext cx="401241" cy="401241"/>
          </a:xfrm>
          <a:prstGeom prst="roundRect">
            <a:avLst>
              <a:gd name="adj" fmla="val 6668"/>
            </a:avLst>
          </a:prstGeom>
          <a:solidFill>
            <a:srgbClr val="F3EEE3"/>
          </a:solidFill>
          <a:ln/>
        </p:spPr>
      </p:sp>
      <p:sp>
        <p:nvSpPr>
          <p:cNvPr id="6" name="Text 4"/>
          <p:cNvSpPr/>
          <p:nvPr/>
        </p:nvSpPr>
        <p:spPr>
          <a:xfrm>
            <a:off x="7244477" y="1673066"/>
            <a:ext cx="141327" cy="267533"/>
          </a:xfrm>
          <a:prstGeom prst="rect">
            <a:avLst/>
          </a:prstGeom>
          <a:noFill/>
          <a:ln/>
        </p:spPr>
        <p:txBody>
          <a:bodyPr wrap="none" lIns="0" tIns="0" rIns="0" bIns="0" rtlCol="0" anchor="t"/>
          <a:lstStyle/>
          <a:p>
            <a:pPr marL="0" indent="0" algn="ctr">
              <a:lnSpc>
                <a:spcPts val="2100"/>
              </a:lnSpc>
              <a:buNone/>
            </a:pPr>
            <a:r>
              <a:rPr lang="en-US" sz="2800" b="1" dirty="0">
                <a:solidFill>
                  <a:srgbClr val="2B4150"/>
                </a:solidFill>
                <a:latin typeface="Source Sans Pro Bold" pitchFamily="34" charset="0"/>
                <a:ea typeface="Source Sans Pro Bold" pitchFamily="34" charset="-122"/>
                <a:cs typeface="Source Sans Pro Bold" pitchFamily="34" charset="-120"/>
              </a:rPr>
              <a:t>1</a:t>
            </a:r>
            <a:endParaRPr lang="en-US" sz="2800" dirty="0"/>
          </a:p>
        </p:txBody>
      </p:sp>
      <p:sp>
        <p:nvSpPr>
          <p:cNvPr id="7" name="Text 5"/>
          <p:cNvSpPr/>
          <p:nvPr/>
        </p:nvSpPr>
        <p:spPr>
          <a:xfrm>
            <a:off x="4104680" y="1584008"/>
            <a:ext cx="2229564" cy="278725"/>
          </a:xfrm>
          <a:prstGeom prst="rect">
            <a:avLst/>
          </a:prstGeom>
          <a:noFill/>
          <a:ln/>
        </p:spPr>
        <p:txBody>
          <a:bodyPr wrap="none" lIns="0" tIns="0" rIns="0" bIns="0" rtlCol="0" anchor="t"/>
          <a:lstStyle/>
          <a:p>
            <a:pPr marL="0" indent="0" algn="r">
              <a:lnSpc>
                <a:spcPts val="2150"/>
              </a:lnSpc>
              <a:buNone/>
            </a:pPr>
            <a:r>
              <a:rPr lang="en-US" sz="2000" b="1" dirty="0">
                <a:solidFill>
                  <a:srgbClr val="2B4150"/>
                </a:solidFill>
                <a:latin typeface="Source Sans Pro Bold" pitchFamily="34" charset="0"/>
                <a:ea typeface="Source Sans Pro Bold" pitchFamily="34" charset="-122"/>
                <a:cs typeface="Source Sans Pro Bold" pitchFamily="34" charset="-120"/>
              </a:rPr>
              <a:t>Disease Selection</a:t>
            </a:r>
            <a:endParaRPr lang="en-US" sz="2000" dirty="0"/>
          </a:p>
        </p:txBody>
      </p:sp>
      <p:sp>
        <p:nvSpPr>
          <p:cNvPr id="8" name="Text 6"/>
          <p:cNvSpPr/>
          <p:nvPr/>
        </p:nvSpPr>
        <p:spPr>
          <a:xfrm>
            <a:off x="624245" y="1969651"/>
            <a:ext cx="5709999" cy="285274"/>
          </a:xfrm>
          <a:prstGeom prst="rect">
            <a:avLst/>
          </a:prstGeom>
          <a:noFill/>
          <a:ln/>
        </p:spPr>
        <p:txBody>
          <a:bodyPr wrap="none" lIns="0" tIns="0" rIns="0" bIns="0" rtlCol="0" anchor="t"/>
          <a:lstStyle/>
          <a:p>
            <a:pPr marL="0" indent="0" algn="r">
              <a:lnSpc>
                <a:spcPts val="2200"/>
              </a:lnSpc>
              <a:buNone/>
            </a:pPr>
            <a:r>
              <a:rPr lang="en-US" dirty="0">
                <a:solidFill>
                  <a:srgbClr val="2B4150"/>
                </a:solidFill>
                <a:latin typeface="Source Sans Pro" pitchFamily="34" charset="0"/>
                <a:ea typeface="Source Sans Pro" pitchFamily="34" charset="-122"/>
                <a:cs typeface="Source Sans Pro" pitchFamily="34" charset="-120"/>
              </a:rPr>
              <a:t>Identifying the target disease for drug development.</a:t>
            </a:r>
            <a:endParaRPr lang="en-US" dirty="0"/>
          </a:p>
        </p:txBody>
      </p:sp>
      <p:sp>
        <p:nvSpPr>
          <p:cNvPr id="9" name="Shape 7"/>
          <p:cNvSpPr/>
          <p:nvPr/>
        </p:nvSpPr>
        <p:spPr>
          <a:xfrm>
            <a:off x="7492960" y="2687241"/>
            <a:ext cx="624245" cy="22860"/>
          </a:xfrm>
          <a:prstGeom prst="roundRect">
            <a:avLst>
              <a:gd name="adj" fmla="val 117042"/>
            </a:avLst>
          </a:prstGeom>
          <a:solidFill>
            <a:srgbClr val="D9D4C9"/>
          </a:solidFill>
          <a:ln/>
        </p:spPr>
      </p:sp>
      <p:sp>
        <p:nvSpPr>
          <p:cNvPr id="10" name="Shape 8"/>
          <p:cNvSpPr/>
          <p:nvPr/>
        </p:nvSpPr>
        <p:spPr>
          <a:xfrm>
            <a:off x="7114580" y="2498050"/>
            <a:ext cx="401241" cy="401241"/>
          </a:xfrm>
          <a:prstGeom prst="roundRect">
            <a:avLst>
              <a:gd name="adj" fmla="val 6668"/>
            </a:avLst>
          </a:prstGeom>
          <a:solidFill>
            <a:srgbClr val="F3EEE3"/>
          </a:solidFill>
          <a:ln/>
        </p:spPr>
      </p:sp>
      <p:sp>
        <p:nvSpPr>
          <p:cNvPr id="11" name="Text 9"/>
          <p:cNvSpPr/>
          <p:nvPr/>
        </p:nvSpPr>
        <p:spPr>
          <a:xfrm>
            <a:off x="7244477" y="2564844"/>
            <a:ext cx="141327" cy="267533"/>
          </a:xfrm>
          <a:prstGeom prst="rect">
            <a:avLst/>
          </a:prstGeom>
          <a:noFill/>
          <a:ln/>
        </p:spPr>
        <p:txBody>
          <a:bodyPr wrap="none" lIns="0" tIns="0" rIns="0" bIns="0" rtlCol="0" anchor="t"/>
          <a:lstStyle/>
          <a:p>
            <a:pPr marL="0" indent="0" algn="ctr">
              <a:lnSpc>
                <a:spcPts val="2100"/>
              </a:lnSpc>
              <a:buNone/>
            </a:pPr>
            <a:r>
              <a:rPr lang="en-US" sz="2800" b="1" dirty="0">
                <a:solidFill>
                  <a:srgbClr val="2B4150"/>
                </a:solidFill>
                <a:latin typeface="Source Sans Pro Bold" pitchFamily="34" charset="0"/>
                <a:ea typeface="Source Sans Pro Bold" pitchFamily="34" charset="-122"/>
                <a:cs typeface="Source Sans Pro Bold" pitchFamily="34" charset="-120"/>
              </a:rPr>
              <a:t>2</a:t>
            </a:r>
            <a:endParaRPr lang="en-US" sz="2800" dirty="0"/>
          </a:p>
        </p:txBody>
      </p:sp>
      <p:sp>
        <p:nvSpPr>
          <p:cNvPr id="12" name="Text 10"/>
          <p:cNvSpPr/>
          <p:nvPr/>
        </p:nvSpPr>
        <p:spPr>
          <a:xfrm>
            <a:off x="8296156" y="2475786"/>
            <a:ext cx="2229564" cy="278725"/>
          </a:xfrm>
          <a:prstGeom prst="rect">
            <a:avLst/>
          </a:prstGeom>
          <a:noFill/>
          <a:ln/>
        </p:spPr>
        <p:txBody>
          <a:bodyPr wrap="none" lIns="0" tIns="0" rIns="0" bIns="0" rtlCol="0" anchor="t"/>
          <a:lstStyle/>
          <a:p>
            <a:pPr marL="0" indent="0" algn="l">
              <a:lnSpc>
                <a:spcPts val="2150"/>
              </a:lnSpc>
              <a:buNone/>
            </a:pPr>
            <a:r>
              <a:rPr lang="en-US" sz="2000" b="1" dirty="0">
                <a:solidFill>
                  <a:srgbClr val="2B4150"/>
                </a:solidFill>
                <a:latin typeface="Source Sans Pro Bold" pitchFamily="34" charset="0"/>
                <a:ea typeface="Source Sans Pro Bold" pitchFamily="34" charset="-122"/>
                <a:cs typeface="Source Sans Pro Bold" pitchFamily="34" charset="-120"/>
              </a:rPr>
              <a:t>Target Identification</a:t>
            </a:r>
            <a:endParaRPr lang="en-US" sz="2000" dirty="0"/>
          </a:p>
        </p:txBody>
      </p:sp>
      <p:sp>
        <p:nvSpPr>
          <p:cNvPr id="13" name="Text 11"/>
          <p:cNvSpPr/>
          <p:nvPr/>
        </p:nvSpPr>
        <p:spPr>
          <a:xfrm>
            <a:off x="8296156" y="2861429"/>
            <a:ext cx="5709999" cy="285274"/>
          </a:xfrm>
          <a:prstGeom prst="rect">
            <a:avLst/>
          </a:prstGeom>
          <a:noFill/>
          <a:ln/>
        </p:spPr>
        <p:txBody>
          <a:bodyPr wrap="none" lIns="0" tIns="0" rIns="0" bIns="0" rtlCol="0" anchor="t"/>
          <a:lstStyle/>
          <a:p>
            <a:pPr marL="0" indent="0" algn="l">
              <a:lnSpc>
                <a:spcPts val="2200"/>
              </a:lnSpc>
              <a:buNone/>
            </a:pPr>
            <a:r>
              <a:rPr lang="en-US" dirty="0">
                <a:solidFill>
                  <a:srgbClr val="2B4150"/>
                </a:solidFill>
                <a:latin typeface="Source Sans Pro" pitchFamily="34" charset="0"/>
                <a:ea typeface="Source Sans Pro" pitchFamily="34" charset="-122"/>
                <a:cs typeface="Source Sans Pro" pitchFamily="34" charset="-120"/>
              </a:rPr>
              <a:t>Determining the biological target for the drug.</a:t>
            </a:r>
            <a:endParaRPr lang="en-US" dirty="0"/>
          </a:p>
        </p:txBody>
      </p:sp>
      <p:sp>
        <p:nvSpPr>
          <p:cNvPr id="14" name="Shape 12"/>
          <p:cNvSpPr/>
          <p:nvPr/>
        </p:nvSpPr>
        <p:spPr>
          <a:xfrm>
            <a:off x="6513195" y="3489841"/>
            <a:ext cx="624245" cy="22860"/>
          </a:xfrm>
          <a:prstGeom prst="roundRect">
            <a:avLst>
              <a:gd name="adj" fmla="val 117042"/>
            </a:avLst>
          </a:prstGeom>
          <a:solidFill>
            <a:srgbClr val="D9D4C9"/>
          </a:solidFill>
          <a:ln/>
        </p:spPr>
      </p:sp>
      <p:sp>
        <p:nvSpPr>
          <p:cNvPr id="15" name="Shape 13"/>
          <p:cNvSpPr/>
          <p:nvPr/>
        </p:nvSpPr>
        <p:spPr>
          <a:xfrm>
            <a:off x="7114580" y="3300651"/>
            <a:ext cx="401241" cy="401241"/>
          </a:xfrm>
          <a:prstGeom prst="roundRect">
            <a:avLst>
              <a:gd name="adj" fmla="val 6668"/>
            </a:avLst>
          </a:prstGeom>
          <a:solidFill>
            <a:srgbClr val="F3EEE3"/>
          </a:solidFill>
          <a:ln/>
        </p:spPr>
      </p:sp>
      <p:sp>
        <p:nvSpPr>
          <p:cNvPr id="16" name="Text 14"/>
          <p:cNvSpPr/>
          <p:nvPr/>
        </p:nvSpPr>
        <p:spPr>
          <a:xfrm>
            <a:off x="7244477" y="3367445"/>
            <a:ext cx="141327" cy="267533"/>
          </a:xfrm>
          <a:prstGeom prst="rect">
            <a:avLst/>
          </a:prstGeom>
          <a:noFill/>
          <a:ln/>
        </p:spPr>
        <p:txBody>
          <a:bodyPr wrap="none" lIns="0" tIns="0" rIns="0" bIns="0" rtlCol="0" anchor="t"/>
          <a:lstStyle/>
          <a:p>
            <a:pPr marL="0" indent="0" algn="ctr">
              <a:lnSpc>
                <a:spcPts val="2100"/>
              </a:lnSpc>
              <a:buNone/>
            </a:pPr>
            <a:r>
              <a:rPr lang="en-US" sz="2800" b="1" dirty="0">
                <a:solidFill>
                  <a:srgbClr val="2B4150"/>
                </a:solidFill>
                <a:latin typeface="Source Sans Pro Bold" pitchFamily="34" charset="0"/>
                <a:ea typeface="Source Sans Pro Bold" pitchFamily="34" charset="-122"/>
                <a:cs typeface="Source Sans Pro Bold" pitchFamily="34" charset="-120"/>
              </a:rPr>
              <a:t>3</a:t>
            </a:r>
            <a:endParaRPr lang="en-US" sz="2800" dirty="0"/>
          </a:p>
        </p:txBody>
      </p:sp>
      <p:sp>
        <p:nvSpPr>
          <p:cNvPr id="17" name="Text 15"/>
          <p:cNvSpPr/>
          <p:nvPr/>
        </p:nvSpPr>
        <p:spPr>
          <a:xfrm>
            <a:off x="4104680" y="3278386"/>
            <a:ext cx="2229564" cy="278725"/>
          </a:xfrm>
          <a:prstGeom prst="rect">
            <a:avLst/>
          </a:prstGeom>
          <a:noFill/>
          <a:ln/>
        </p:spPr>
        <p:txBody>
          <a:bodyPr wrap="none" lIns="0" tIns="0" rIns="0" bIns="0" rtlCol="0" anchor="t"/>
          <a:lstStyle/>
          <a:p>
            <a:pPr marL="0" indent="0" algn="r">
              <a:lnSpc>
                <a:spcPts val="2150"/>
              </a:lnSpc>
              <a:buNone/>
            </a:pPr>
            <a:r>
              <a:rPr lang="en-US" sz="2000" b="1" dirty="0">
                <a:solidFill>
                  <a:srgbClr val="2B4150"/>
                </a:solidFill>
                <a:latin typeface="Source Sans Pro Bold" pitchFamily="34" charset="0"/>
                <a:ea typeface="Source Sans Pro Bold" pitchFamily="34" charset="-122"/>
                <a:cs typeface="Source Sans Pro Bold" pitchFamily="34" charset="-120"/>
              </a:rPr>
              <a:t>Lead Identification</a:t>
            </a:r>
            <a:endParaRPr lang="en-US" sz="2000" dirty="0"/>
          </a:p>
        </p:txBody>
      </p:sp>
      <p:sp>
        <p:nvSpPr>
          <p:cNvPr id="18" name="Text 16"/>
          <p:cNvSpPr/>
          <p:nvPr/>
        </p:nvSpPr>
        <p:spPr>
          <a:xfrm>
            <a:off x="624245" y="3664029"/>
            <a:ext cx="5709999" cy="285274"/>
          </a:xfrm>
          <a:prstGeom prst="rect">
            <a:avLst/>
          </a:prstGeom>
          <a:noFill/>
          <a:ln/>
        </p:spPr>
        <p:txBody>
          <a:bodyPr wrap="none" lIns="0" tIns="0" rIns="0" bIns="0" rtlCol="0" anchor="t"/>
          <a:lstStyle/>
          <a:p>
            <a:pPr marL="0" indent="0" algn="r">
              <a:lnSpc>
                <a:spcPts val="2200"/>
              </a:lnSpc>
              <a:buNone/>
            </a:pPr>
            <a:r>
              <a:rPr lang="en-US" dirty="0">
                <a:solidFill>
                  <a:srgbClr val="2B4150"/>
                </a:solidFill>
                <a:latin typeface="Source Sans Pro" pitchFamily="34" charset="0"/>
                <a:ea typeface="Source Sans Pro" pitchFamily="34" charset="-122"/>
                <a:cs typeface="Source Sans Pro" pitchFamily="34" charset="-120"/>
              </a:rPr>
              <a:t>Finding potential drug candidates.</a:t>
            </a:r>
            <a:endParaRPr lang="en-US" dirty="0"/>
          </a:p>
        </p:txBody>
      </p:sp>
      <p:sp>
        <p:nvSpPr>
          <p:cNvPr id="19" name="Shape 17"/>
          <p:cNvSpPr/>
          <p:nvPr/>
        </p:nvSpPr>
        <p:spPr>
          <a:xfrm>
            <a:off x="7492960" y="4292560"/>
            <a:ext cx="624245" cy="22860"/>
          </a:xfrm>
          <a:prstGeom prst="roundRect">
            <a:avLst>
              <a:gd name="adj" fmla="val 117042"/>
            </a:avLst>
          </a:prstGeom>
          <a:solidFill>
            <a:srgbClr val="D9D4C9"/>
          </a:solidFill>
          <a:ln/>
        </p:spPr>
      </p:sp>
      <p:sp>
        <p:nvSpPr>
          <p:cNvPr id="20" name="Shape 18"/>
          <p:cNvSpPr/>
          <p:nvPr/>
        </p:nvSpPr>
        <p:spPr>
          <a:xfrm>
            <a:off x="7114580" y="4103370"/>
            <a:ext cx="401241" cy="401241"/>
          </a:xfrm>
          <a:prstGeom prst="roundRect">
            <a:avLst>
              <a:gd name="adj" fmla="val 6668"/>
            </a:avLst>
          </a:prstGeom>
          <a:solidFill>
            <a:srgbClr val="F3EEE3"/>
          </a:solidFill>
          <a:ln/>
        </p:spPr>
      </p:sp>
      <p:sp>
        <p:nvSpPr>
          <p:cNvPr id="21" name="Text 19"/>
          <p:cNvSpPr/>
          <p:nvPr/>
        </p:nvSpPr>
        <p:spPr>
          <a:xfrm>
            <a:off x="7244477" y="4170164"/>
            <a:ext cx="141327" cy="267533"/>
          </a:xfrm>
          <a:prstGeom prst="rect">
            <a:avLst/>
          </a:prstGeom>
          <a:noFill/>
          <a:ln/>
        </p:spPr>
        <p:txBody>
          <a:bodyPr wrap="none" lIns="0" tIns="0" rIns="0" bIns="0" rtlCol="0" anchor="t"/>
          <a:lstStyle/>
          <a:p>
            <a:pPr marL="0" indent="0" algn="ctr">
              <a:lnSpc>
                <a:spcPts val="2100"/>
              </a:lnSpc>
              <a:buNone/>
            </a:pPr>
            <a:r>
              <a:rPr lang="en-US" sz="2800" b="1" dirty="0">
                <a:solidFill>
                  <a:srgbClr val="2B4150"/>
                </a:solidFill>
                <a:latin typeface="Source Sans Pro Bold" pitchFamily="34" charset="0"/>
                <a:ea typeface="Source Sans Pro Bold" pitchFamily="34" charset="-122"/>
                <a:cs typeface="Source Sans Pro Bold" pitchFamily="34" charset="-120"/>
              </a:rPr>
              <a:t>4</a:t>
            </a:r>
            <a:endParaRPr lang="en-US" sz="2800" dirty="0"/>
          </a:p>
        </p:txBody>
      </p:sp>
      <p:sp>
        <p:nvSpPr>
          <p:cNvPr id="22" name="Text 20"/>
          <p:cNvSpPr/>
          <p:nvPr/>
        </p:nvSpPr>
        <p:spPr>
          <a:xfrm>
            <a:off x="8296156" y="4081105"/>
            <a:ext cx="2229564" cy="278725"/>
          </a:xfrm>
          <a:prstGeom prst="rect">
            <a:avLst/>
          </a:prstGeom>
          <a:noFill/>
          <a:ln/>
        </p:spPr>
        <p:txBody>
          <a:bodyPr wrap="none" lIns="0" tIns="0" rIns="0" bIns="0" rtlCol="0" anchor="t"/>
          <a:lstStyle/>
          <a:p>
            <a:pPr marL="0" indent="0" algn="l">
              <a:lnSpc>
                <a:spcPts val="2150"/>
              </a:lnSpc>
              <a:buNone/>
            </a:pPr>
            <a:r>
              <a:rPr lang="en-US" sz="2000" b="1" dirty="0">
                <a:solidFill>
                  <a:srgbClr val="2B4150"/>
                </a:solidFill>
                <a:latin typeface="Source Sans Pro Bold" pitchFamily="34" charset="0"/>
                <a:ea typeface="Source Sans Pro Bold" pitchFamily="34" charset="-122"/>
                <a:cs typeface="Source Sans Pro Bold" pitchFamily="34" charset="-120"/>
              </a:rPr>
              <a:t>Lead Optimization</a:t>
            </a:r>
            <a:endParaRPr lang="en-US" sz="2000" dirty="0"/>
          </a:p>
        </p:txBody>
      </p:sp>
      <p:sp>
        <p:nvSpPr>
          <p:cNvPr id="23" name="Text 21"/>
          <p:cNvSpPr/>
          <p:nvPr/>
        </p:nvSpPr>
        <p:spPr>
          <a:xfrm>
            <a:off x="8296156" y="4466749"/>
            <a:ext cx="5709999" cy="285274"/>
          </a:xfrm>
          <a:prstGeom prst="rect">
            <a:avLst/>
          </a:prstGeom>
          <a:noFill/>
          <a:ln/>
        </p:spPr>
        <p:txBody>
          <a:bodyPr wrap="none" lIns="0" tIns="0" rIns="0" bIns="0" rtlCol="0" anchor="t"/>
          <a:lstStyle/>
          <a:p>
            <a:pPr marL="0" indent="0" algn="l">
              <a:lnSpc>
                <a:spcPts val="2200"/>
              </a:lnSpc>
              <a:buNone/>
            </a:pPr>
            <a:r>
              <a:rPr lang="en-US" dirty="0">
                <a:solidFill>
                  <a:srgbClr val="2B4150"/>
                </a:solidFill>
                <a:latin typeface="Source Sans Pro" pitchFamily="34" charset="0"/>
                <a:ea typeface="Source Sans Pro" pitchFamily="34" charset="-122"/>
                <a:cs typeface="Source Sans Pro" pitchFamily="34" charset="-120"/>
              </a:rPr>
              <a:t>Refining the properties of promising candidates.</a:t>
            </a:r>
            <a:endParaRPr lang="en-US" dirty="0"/>
          </a:p>
        </p:txBody>
      </p:sp>
      <p:sp>
        <p:nvSpPr>
          <p:cNvPr id="24" name="Shape 22"/>
          <p:cNvSpPr/>
          <p:nvPr/>
        </p:nvSpPr>
        <p:spPr>
          <a:xfrm>
            <a:off x="6513195" y="5095280"/>
            <a:ext cx="624245" cy="22860"/>
          </a:xfrm>
          <a:prstGeom prst="roundRect">
            <a:avLst>
              <a:gd name="adj" fmla="val 117042"/>
            </a:avLst>
          </a:prstGeom>
          <a:solidFill>
            <a:srgbClr val="D9D4C9"/>
          </a:solidFill>
          <a:ln/>
        </p:spPr>
      </p:sp>
      <p:sp>
        <p:nvSpPr>
          <p:cNvPr id="25" name="Shape 23"/>
          <p:cNvSpPr/>
          <p:nvPr/>
        </p:nvSpPr>
        <p:spPr>
          <a:xfrm>
            <a:off x="7114580" y="4906089"/>
            <a:ext cx="401241" cy="401241"/>
          </a:xfrm>
          <a:prstGeom prst="roundRect">
            <a:avLst>
              <a:gd name="adj" fmla="val 6668"/>
            </a:avLst>
          </a:prstGeom>
          <a:solidFill>
            <a:srgbClr val="F3EEE3"/>
          </a:solidFill>
          <a:ln/>
        </p:spPr>
      </p:sp>
      <p:sp>
        <p:nvSpPr>
          <p:cNvPr id="26" name="Text 24"/>
          <p:cNvSpPr/>
          <p:nvPr/>
        </p:nvSpPr>
        <p:spPr>
          <a:xfrm>
            <a:off x="7244477" y="4972883"/>
            <a:ext cx="141327" cy="267533"/>
          </a:xfrm>
          <a:prstGeom prst="rect">
            <a:avLst/>
          </a:prstGeom>
          <a:noFill/>
          <a:ln/>
        </p:spPr>
        <p:txBody>
          <a:bodyPr wrap="none" lIns="0" tIns="0" rIns="0" bIns="0" rtlCol="0" anchor="t"/>
          <a:lstStyle/>
          <a:p>
            <a:pPr marL="0" indent="0" algn="ctr">
              <a:lnSpc>
                <a:spcPts val="2100"/>
              </a:lnSpc>
              <a:buNone/>
            </a:pPr>
            <a:r>
              <a:rPr lang="en-US" sz="2800" b="1" dirty="0">
                <a:solidFill>
                  <a:srgbClr val="2B4150"/>
                </a:solidFill>
                <a:latin typeface="Source Sans Pro Bold" pitchFamily="34" charset="0"/>
                <a:ea typeface="Source Sans Pro Bold" pitchFamily="34" charset="-122"/>
                <a:cs typeface="Source Sans Pro Bold" pitchFamily="34" charset="-120"/>
              </a:rPr>
              <a:t>5</a:t>
            </a:r>
            <a:endParaRPr lang="en-US" sz="2800" dirty="0"/>
          </a:p>
        </p:txBody>
      </p:sp>
      <p:sp>
        <p:nvSpPr>
          <p:cNvPr id="27" name="Text 25"/>
          <p:cNvSpPr/>
          <p:nvPr/>
        </p:nvSpPr>
        <p:spPr>
          <a:xfrm>
            <a:off x="4104680" y="4883825"/>
            <a:ext cx="2229564" cy="278725"/>
          </a:xfrm>
          <a:prstGeom prst="rect">
            <a:avLst/>
          </a:prstGeom>
          <a:noFill/>
          <a:ln/>
        </p:spPr>
        <p:txBody>
          <a:bodyPr wrap="none" lIns="0" tIns="0" rIns="0" bIns="0" rtlCol="0" anchor="t"/>
          <a:lstStyle/>
          <a:p>
            <a:pPr marL="0" indent="0" algn="r">
              <a:lnSpc>
                <a:spcPts val="2150"/>
              </a:lnSpc>
              <a:buNone/>
            </a:pPr>
            <a:r>
              <a:rPr lang="en-US" sz="2000" b="1" dirty="0">
                <a:solidFill>
                  <a:srgbClr val="2B4150"/>
                </a:solidFill>
                <a:latin typeface="Source Sans Pro Bold" pitchFamily="34" charset="0"/>
                <a:ea typeface="Source Sans Pro Bold" pitchFamily="34" charset="-122"/>
                <a:cs typeface="Source Sans Pro Bold" pitchFamily="34" charset="-120"/>
              </a:rPr>
              <a:t>Pre-clinical Trials</a:t>
            </a:r>
            <a:endParaRPr lang="en-US" sz="2000" dirty="0"/>
          </a:p>
        </p:txBody>
      </p:sp>
      <p:sp>
        <p:nvSpPr>
          <p:cNvPr id="28" name="Text 26"/>
          <p:cNvSpPr/>
          <p:nvPr/>
        </p:nvSpPr>
        <p:spPr>
          <a:xfrm>
            <a:off x="624245" y="5269468"/>
            <a:ext cx="5709999" cy="285274"/>
          </a:xfrm>
          <a:prstGeom prst="rect">
            <a:avLst/>
          </a:prstGeom>
          <a:noFill/>
          <a:ln/>
        </p:spPr>
        <p:txBody>
          <a:bodyPr wrap="none" lIns="0" tIns="0" rIns="0" bIns="0" rtlCol="0" anchor="t"/>
          <a:lstStyle/>
          <a:p>
            <a:pPr marL="0" indent="0" algn="r">
              <a:lnSpc>
                <a:spcPts val="2200"/>
              </a:lnSpc>
              <a:buNone/>
            </a:pPr>
            <a:r>
              <a:rPr lang="en-US" dirty="0">
                <a:solidFill>
                  <a:srgbClr val="2B4150"/>
                </a:solidFill>
                <a:latin typeface="Source Sans Pro" pitchFamily="34" charset="0"/>
                <a:ea typeface="Source Sans Pro" pitchFamily="34" charset="-122"/>
                <a:cs typeface="Source Sans Pro" pitchFamily="34" charset="-120"/>
              </a:rPr>
              <a:t>Testing the drug in laboratory settings.</a:t>
            </a:r>
            <a:endParaRPr lang="en-US" dirty="0"/>
          </a:p>
        </p:txBody>
      </p:sp>
      <p:sp>
        <p:nvSpPr>
          <p:cNvPr id="29" name="Shape 27"/>
          <p:cNvSpPr/>
          <p:nvPr/>
        </p:nvSpPr>
        <p:spPr>
          <a:xfrm>
            <a:off x="7492960" y="5897999"/>
            <a:ext cx="624245" cy="22860"/>
          </a:xfrm>
          <a:prstGeom prst="roundRect">
            <a:avLst>
              <a:gd name="adj" fmla="val 117042"/>
            </a:avLst>
          </a:prstGeom>
          <a:solidFill>
            <a:srgbClr val="D9D4C9"/>
          </a:solidFill>
          <a:ln/>
        </p:spPr>
      </p:sp>
      <p:sp>
        <p:nvSpPr>
          <p:cNvPr id="30" name="Shape 28"/>
          <p:cNvSpPr/>
          <p:nvPr/>
        </p:nvSpPr>
        <p:spPr>
          <a:xfrm>
            <a:off x="7114580" y="5708809"/>
            <a:ext cx="401241" cy="401241"/>
          </a:xfrm>
          <a:prstGeom prst="roundRect">
            <a:avLst>
              <a:gd name="adj" fmla="val 6668"/>
            </a:avLst>
          </a:prstGeom>
          <a:solidFill>
            <a:srgbClr val="F3EEE3"/>
          </a:solidFill>
          <a:ln/>
        </p:spPr>
      </p:sp>
      <p:sp>
        <p:nvSpPr>
          <p:cNvPr id="31" name="Text 29"/>
          <p:cNvSpPr/>
          <p:nvPr/>
        </p:nvSpPr>
        <p:spPr>
          <a:xfrm>
            <a:off x="7244477" y="5775603"/>
            <a:ext cx="141327" cy="267533"/>
          </a:xfrm>
          <a:prstGeom prst="rect">
            <a:avLst/>
          </a:prstGeom>
          <a:noFill/>
          <a:ln/>
        </p:spPr>
        <p:txBody>
          <a:bodyPr wrap="none" lIns="0" tIns="0" rIns="0" bIns="0" rtlCol="0" anchor="t"/>
          <a:lstStyle/>
          <a:p>
            <a:pPr marL="0" indent="0" algn="ctr">
              <a:lnSpc>
                <a:spcPts val="2100"/>
              </a:lnSpc>
              <a:buNone/>
            </a:pPr>
            <a:r>
              <a:rPr lang="en-US" sz="2800" b="1" dirty="0">
                <a:solidFill>
                  <a:srgbClr val="2B4150"/>
                </a:solidFill>
                <a:latin typeface="Source Sans Pro Bold" pitchFamily="34" charset="0"/>
                <a:ea typeface="Source Sans Pro Bold" pitchFamily="34" charset="-122"/>
                <a:cs typeface="Source Sans Pro Bold" pitchFamily="34" charset="-120"/>
              </a:rPr>
              <a:t>6</a:t>
            </a:r>
            <a:endParaRPr lang="en-US" sz="2800" dirty="0"/>
          </a:p>
        </p:txBody>
      </p:sp>
      <p:sp>
        <p:nvSpPr>
          <p:cNvPr id="32" name="Text 30"/>
          <p:cNvSpPr/>
          <p:nvPr/>
        </p:nvSpPr>
        <p:spPr>
          <a:xfrm>
            <a:off x="8296156" y="5686544"/>
            <a:ext cx="2229564" cy="278725"/>
          </a:xfrm>
          <a:prstGeom prst="rect">
            <a:avLst/>
          </a:prstGeom>
          <a:noFill/>
          <a:ln/>
        </p:spPr>
        <p:txBody>
          <a:bodyPr wrap="none" lIns="0" tIns="0" rIns="0" bIns="0" rtlCol="0" anchor="t"/>
          <a:lstStyle/>
          <a:p>
            <a:pPr marL="0" indent="0" algn="l">
              <a:lnSpc>
                <a:spcPts val="2150"/>
              </a:lnSpc>
              <a:buNone/>
            </a:pPr>
            <a:r>
              <a:rPr lang="en-US" sz="2000" b="1" dirty="0">
                <a:solidFill>
                  <a:srgbClr val="2B4150"/>
                </a:solidFill>
                <a:latin typeface="Source Sans Pro Bold" pitchFamily="34" charset="0"/>
                <a:ea typeface="Source Sans Pro Bold" pitchFamily="34" charset="-122"/>
                <a:cs typeface="Source Sans Pro Bold" pitchFamily="34" charset="-120"/>
              </a:rPr>
              <a:t>Clinical Trials</a:t>
            </a:r>
            <a:endParaRPr lang="en-US" sz="2000" dirty="0"/>
          </a:p>
        </p:txBody>
      </p:sp>
      <p:sp>
        <p:nvSpPr>
          <p:cNvPr id="33" name="Text 31"/>
          <p:cNvSpPr/>
          <p:nvPr/>
        </p:nvSpPr>
        <p:spPr>
          <a:xfrm>
            <a:off x="8296156" y="6072188"/>
            <a:ext cx="5709999" cy="285274"/>
          </a:xfrm>
          <a:prstGeom prst="rect">
            <a:avLst/>
          </a:prstGeom>
          <a:noFill/>
          <a:ln/>
        </p:spPr>
        <p:txBody>
          <a:bodyPr wrap="none" lIns="0" tIns="0" rIns="0" bIns="0" rtlCol="0" anchor="t"/>
          <a:lstStyle/>
          <a:p>
            <a:pPr marL="0" indent="0" algn="l">
              <a:lnSpc>
                <a:spcPts val="2200"/>
              </a:lnSpc>
              <a:buNone/>
            </a:pPr>
            <a:r>
              <a:rPr lang="en-US" dirty="0">
                <a:solidFill>
                  <a:srgbClr val="2B4150"/>
                </a:solidFill>
                <a:latin typeface="Source Sans Pro" pitchFamily="34" charset="0"/>
                <a:ea typeface="Source Sans Pro" pitchFamily="34" charset="-122"/>
                <a:cs typeface="Source Sans Pro" pitchFamily="34" charset="-120"/>
              </a:rPr>
              <a:t>Testing the drug in human subjects.</a:t>
            </a:r>
            <a:endParaRPr lang="en-US" dirty="0"/>
          </a:p>
        </p:txBody>
      </p:sp>
      <p:sp>
        <p:nvSpPr>
          <p:cNvPr id="34" name="Shape 32"/>
          <p:cNvSpPr/>
          <p:nvPr/>
        </p:nvSpPr>
        <p:spPr>
          <a:xfrm>
            <a:off x="6513195" y="6700718"/>
            <a:ext cx="624245" cy="22860"/>
          </a:xfrm>
          <a:prstGeom prst="roundRect">
            <a:avLst>
              <a:gd name="adj" fmla="val 117042"/>
            </a:avLst>
          </a:prstGeom>
          <a:solidFill>
            <a:srgbClr val="D9D4C9"/>
          </a:solidFill>
          <a:ln/>
        </p:spPr>
      </p:sp>
      <p:sp>
        <p:nvSpPr>
          <p:cNvPr id="35" name="Shape 33"/>
          <p:cNvSpPr/>
          <p:nvPr/>
        </p:nvSpPr>
        <p:spPr>
          <a:xfrm>
            <a:off x="7114580" y="6511528"/>
            <a:ext cx="401241" cy="401241"/>
          </a:xfrm>
          <a:prstGeom prst="roundRect">
            <a:avLst>
              <a:gd name="adj" fmla="val 6668"/>
            </a:avLst>
          </a:prstGeom>
          <a:solidFill>
            <a:srgbClr val="F3EEE3"/>
          </a:solidFill>
          <a:ln/>
        </p:spPr>
      </p:sp>
      <p:sp>
        <p:nvSpPr>
          <p:cNvPr id="36" name="Text 34"/>
          <p:cNvSpPr/>
          <p:nvPr/>
        </p:nvSpPr>
        <p:spPr>
          <a:xfrm>
            <a:off x="7244477" y="6578322"/>
            <a:ext cx="141327" cy="267533"/>
          </a:xfrm>
          <a:prstGeom prst="rect">
            <a:avLst/>
          </a:prstGeom>
          <a:noFill/>
          <a:ln/>
        </p:spPr>
        <p:txBody>
          <a:bodyPr wrap="none" lIns="0" tIns="0" rIns="0" bIns="0" rtlCol="0" anchor="t"/>
          <a:lstStyle/>
          <a:p>
            <a:pPr marL="0" indent="0" algn="ctr">
              <a:lnSpc>
                <a:spcPts val="2100"/>
              </a:lnSpc>
              <a:buNone/>
            </a:pPr>
            <a:r>
              <a:rPr lang="en-US" sz="2800" b="1" dirty="0">
                <a:solidFill>
                  <a:srgbClr val="2B4150"/>
                </a:solidFill>
                <a:latin typeface="Source Sans Pro Bold" pitchFamily="34" charset="0"/>
                <a:ea typeface="Source Sans Pro Bold" pitchFamily="34" charset="-122"/>
                <a:cs typeface="Source Sans Pro Bold" pitchFamily="34" charset="-120"/>
              </a:rPr>
              <a:t>7</a:t>
            </a:r>
            <a:endParaRPr lang="en-US" sz="2800" dirty="0"/>
          </a:p>
        </p:txBody>
      </p:sp>
      <p:sp>
        <p:nvSpPr>
          <p:cNvPr id="37" name="Text 35"/>
          <p:cNvSpPr/>
          <p:nvPr/>
        </p:nvSpPr>
        <p:spPr>
          <a:xfrm>
            <a:off x="3988951" y="6489263"/>
            <a:ext cx="2345293" cy="278725"/>
          </a:xfrm>
          <a:prstGeom prst="rect">
            <a:avLst/>
          </a:prstGeom>
          <a:noFill/>
          <a:ln/>
        </p:spPr>
        <p:txBody>
          <a:bodyPr wrap="none" lIns="0" tIns="0" rIns="0" bIns="0" rtlCol="0" anchor="t"/>
          <a:lstStyle/>
          <a:p>
            <a:pPr marL="0" indent="0" algn="r">
              <a:lnSpc>
                <a:spcPts val="2150"/>
              </a:lnSpc>
              <a:buNone/>
            </a:pPr>
            <a:r>
              <a:rPr lang="en-US" sz="2000" b="1" dirty="0">
                <a:solidFill>
                  <a:srgbClr val="2B4150"/>
                </a:solidFill>
                <a:latin typeface="Source Sans Pro Bold" pitchFamily="34" charset="0"/>
                <a:ea typeface="Source Sans Pro Bold" pitchFamily="34" charset="-122"/>
                <a:cs typeface="Source Sans Pro Bold" pitchFamily="34" charset="-120"/>
              </a:rPr>
              <a:t>Approval and Marketing</a:t>
            </a:r>
            <a:endParaRPr lang="en-US" sz="2000" dirty="0"/>
          </a:p>
        </p:txBody>
      </p:sp>
      <p:sp>
        <p:nvSpPr>
          <p:cNvPr id="38" name="Text 36"/>
          <p:cNvSpPr/>
          <p:nvPr/>
        </p:nvSpPr>
        <p:spPr>
          <a:xfrm>
            <a:off x="624245" y="6874907"/>
            <a:ext cx="5709999" cy="285274"/>
          </a:xfrm>
          <a:prstGeom prst="rect">
            <a:avLst/>
          </a:prstGeom>
          <a:noFill/>
          <a:ln/>
        </p:spPr>
        <p:txBody>
          <a:bodyPr wrap="none" lIns="0" tIns="0" rIns="0" bIns="0" rtlCol="0" anchor="t"/>
          <a:lstStyle/>
          <a:p>
            <a:pPr marL="0" indent="0" algn="r">
              <a:lnSpc>
                <a:spcPts val="2200"/>
              </a:lnSpc>
              <a:buNone/>
            </a:pPr>
            <a:r>
              <a:rPr lang="en-US" dirty="0">
                <a:solidFill>
                  <a:srgbClr val="2B4150"/>
                </a:solidFill>
                <a:latin typeface="Source Sans Pro" pitchFamily="34" charset="0"/>
                <a:ea typeface="Source Sans Pro" pitchFamily="34" charset="-122"/>
                <a:cs typeface="Source Sans Pro" pitchFamily="34" charset="-120"/>
              </a:rPr>
              <a:t>Getting regulatory approval and bringing the drug to market.</a:t>
            </a:r>
            <a:endParaRPr lang="en-US" dirty="0"/>
          </a:p>
        </p:txBody>
      </p:sp>
      <p:pic>
        <p:nvPicPr>
          <p:cNvPr id="39" name="Image 0" descr="preencoded.png"/>
          <p:cNvPicPr>
            <a:picLocks noChangeAspect="1"/>
          </p:cNvPicPr>
          <p:nvPr/>
        </p:nvPicPr>
        <p:blipFill>
          <a:blip r:embed="rId3"/>
          <a:stretch>
            <a:fillRect/>
          </a:stretch>
        </p:blipFill>
        <p:spPr>
          <a:xfrm>
            <a:off x="13716000" y="228600"/>
            <a:ext cx="685800" cy="6858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726877"/>
            <a:ext cx="7556421" cy="1417558"/>
          </a:xfrm>
          <a:prstGeom prst="rect">
            <a:avLst/>
          </a:prstGeom>
          <a:noFill/>
          <a:ln/>
        </p:spPr>
        <p:txBody>
          <a:bodyPr wrap="square" lIns="0" tIns="0" rIns="0" bIns="0" rtlCol="0" anchor="t"/>
          <a:lstStyle/>
          <a:p>
            <a:pPr marL="0" indent="0" algn="just">
              <a:lnSpc>
                <a:spcPts val="5550"/>
              </a:lnSpc>
              <a:buNone/>
            </a:pPr>
            <a:r>
              <a:rPr lang="en-US" sz="4450" b="1" dirty="0">
                <a:solidFill>
                  <a:srgbClr val="124E73"/>
                </a:solidFill>
                <a:latin typeface="Source Sans Pro Bold" pitchFamily="34" charset="0"/>
                <a:ea typeface="Source Sans Pro Bold" pitchFamily="34" charset="-122"/>
                <a:cs typeface="Source Sans Pro Bold" pitchFamily="34" charset="-120"/>
              </a:rPr>
              <a:t>Time and Cost in Drug Discovery</a:t>
            </a:r>
            <a:endParaRPr lang="en-US" sz="4450" dirty="0"/>
          </a:p>
        </p:txBody>
      </p:sp>
      <p:sp>
        <p:nvSpPr>
          <p:cNvPr id="4" name="Shape 1"/>
          <p:cNvSpPr/>
          <p:nvPr/>
        </p:nvSpPr>
        <p:spPr>
          <a:xfrm>
            <a:off x="6280190" y="2484596"/>
            <a:ext cx="3664863" cy="3121462"/>
          </a:xfrm>
          <a:prstGeom prst="roundRect">
            <a:avLst>
              <a:gd name="adj" fmla="val 1090"/>
            </a:avLst>
          </a:prstGeom>
          <a:solidFill>
            <a:srgbClr val="F3EEE3"/>
          </a:solidFill>
          <a:ln/>
        </p:spPr>
      </p:sp>
      <p:sp>
        <p:nvSpPr>
          <p:cNvPr id="5" name="Text 2"/>
          <p:cNvSpPr/>
          <p:nvPr/>
        </p:nvSpPr>
        <p:spPr>
          <a:xfrm>
            <a:off x="6507004" y="2711410"/>
            <a:ext cx="2835235" cy="354330"/>
          </a:xfrm>
          <a:prstGeom prst="rect">
            <a:avLst/>
          </a:prstGeom>
          <a:noFill/>
          <a:ln/>
        </p:spPr>
        <p:txBody>
          <a:bodyPr wrap="none" lIns="0" tIns="0" rIns="0" bIns="0" rtlCol="0" anchor="t"/>
          <a:lstStyle/>
          <a:p>
            <a:pPr marL="0" indent="0" algn="just">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Development Time</a:t>
            </a:r>
            <a:endParaRPr lang="en-US" sz="2200" dirty="0"/>
          </a:p>
        </p:txBody>
      </p:sp>
      <p:sp>
        <p:nvSpPr>
          <p:cNvPr id="6" name="Text 3"/>
          <p:cNvSpPr/>
          <p:nvPr/>
        </p:nvSpPr>
        <p:spPr>
          <a:xfrm>
            <a:off x="6507004" y="3201829"/>
            <a:ext cx="3211235" cy="1814513"/>
          </a:xfrm>
          <a:prstGeom prst="rect">
            <a:avLst/>
          </a:prstGeom>
          <a:noFill/>
          <a:ln/>
        </p:spPr>
        <p:txBody>
          <a:bodyPr wrap="squar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The entire process of drug discovery and development typically takes 10-15 years from initial research to market availability.</a:t>
            </a:r>
            <a:endParaRPr lang="en-US" sz="1750" dirty="0"/>
          </a:p>
        </p:txBody>
      </p:sp>
      <p:sp>
        <p:nvSpPr>
          <p:cNvPr id="7" name="Shape 4"/>
          <p:cNvSpPr/>
          <p:nvPr/>
        </p:nvSpPr>
        <p:spPr>
          <a:xfrm>
            <a:off x="10171867" y="2484596"/>
            <a:ext cx="3664863" cy="3121462"/>
          </a:xfrm>
          <a:prstGeom prst="roundRect">
            <a:avLst>
              <a:gd name="adj" fmla="val 1090"/>
            </a:avLst>
          </a:prstGeom>
          <a:solidFill>
            <a:srgbClr val="F3EEE3"/>
          </a:solidFill>
          <a:ln/>
        </p:spPr>
      </p:sp>
      <p:sp>
        <p:nvSpPr>
          <p:cNvPr id="8" name="Text 5"/>
          <p:cNvSpPr/>
          <p:nvPr/>
        </p:nvSpPr>
        <p:spPr>
          <a:xfrm>
            <a:off x="10398681" y="2711410"/>
            <a:ext cx="2835235" cy="354330"/>
          </a:xfrm>
          <a:prstGeom prst="rect">
            <a:avLst/>
          </a:prstGeom>
          <a:noFill/>
          <a:ln/>
        </p:spPr>
        <p:txBody>
          <a:bodyPr wrap="none" lIns="0" tIns="0" rIns="0" bIns="0" rtlCol="0" anchor="t"/>
          <a:lstStyle/>
          <a:p>
            <a:pPr marL="0" indent="0" algn="just">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Cost</a:t>
            </a:r>
            <a:endParaRPr lang="en-US" sz="2200" dirty="0"/>
          </a:p>
        </p:txBody>
      </p:sp>
      <p:sp>
        <p:nvSpPr>
          <p:cNvPr id="9" name="Text 6"/>
          <p:cNvSpPr/>
          <p:nvPr/>
        </p:nvSpPr>
        <p:spPr>
          <a:xfrm>
            <a:off x="10398681" y="3201829"/>
            <a:ext cx="3211235" cy="2177415"/>
          </a:xfrm>
          <a:prstGeom prst="rect">
            <a:avLst/>
          </a:prstGeom>
          <a:noFill/>
          <a:ln/>
        </p:spPr>
        <p:txBody>
          <a:bodyPr wrap="squar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The process involves significant financial investment, often in the millions of dollars, particularly in the early stages of molecule identification and preclinical testing.</a:t>
            </a:r>
            <a:endParaRPr lang="en-US" sz="1750" dirty="0"/>
          </a:p>
        </p:txBody>
      </p:sp>
      <p:sp>
        <p:nvSpPr>
          <p:cNvPr id="10" name="Shape 7"/>
          <p:cNvSpPr/>
          <p:nvPr/>
        </p:nvSpPr>
        <p:spPr>
          <a:xfrm>
            <a:off x="6280190" y="5832872"/>
            <a:ext cx="7556421" cy="1669852"/>
          </a:xfrm>
          <a:prstGeom prst="roundRect">
            <a:avLst>
              <a:gd name="adj" fmla="val 2038"/>
            </a:avLst>
          </a:prstGeom>
          <a:solidFill>
            <a:srgbClr val="F3EEE3"/>
          </a:solidFill>
          <a:ln/>
        </p:spPr>
      </p:sp>
      <p:sp>
        <p:nvSpPr>
          <p:cNvPr id="11" name="Text 8"/>
          <p:cNvSpPr/>
          <p:nvPr/>
        </p:nvSpPr>
        <p:spPr>
          <a:xfrm>
            <a:off x="6507004" y="6059686"/>
            <a:ext cx="3231356" cy="354330"/>
          </a:xfrm>
          <a:prstGeom prst="rect">
            <a:avLst/>
          </a:prstGeom>
          <a:noFill/>
          <a:ln/>
        </p:spPr>
        <p:txBody>
          <a:bodyPr wrap="none" lIns="0" tIns="0" rIns="0" bIns="0" rtlCol="0" anchor="t"/>
          <a:lstStyle/>
          <a:p>
            <a:pPr marL="0" indent="0" algn="just">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Role of Chemoinformatics</a:t>
            </a:r>
            <a:endParaRPr lang="en-US" sz="2200" dirty="0"/>
          </a:p>
        </p:txBody>
      </p:sp>
      <p:sp>
        <p:nvSpPr>
          <p:cNvPr id="12" name="Text 9"/>
          <p:cNvSpPr/>
          <p:nvPr/>
        </p:nvSpPr>
        <p:spPr>
          <a:xfrm>
            <a:off x="6507004" y="6550104"/>
            <a:ext cx="7102793" cy="725805"/>
          </a:xfrm>
          <a:prstGeom prst="rect">
            <a:avLst/>
          </a:prstGeom>
          <a:noFill/>
          <a:ln/>
        </p:spPr>
        <p:txBody>
          <a:bodyPr wrap="squar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Chemoinformatics plays a crucial role in reducing both time and cost by streamlining the lead identification and optimization processes.</a:t>
            </a:r>
            <a:endParaRPr lang="en-US" sz="1750" dirty="0"/>
          </a:p>
        </p:txBody>
      </p:sp>
      <p:pic>
        <p:nvPicPr>
          <p:cNvPr id="13" name="Image 1" descr="preencoded.png"/>
          <p:cNvPicPr>
            <a:picLocks noChangeAspect="1"/>
          </p:cNvPicPr>
          <p:nvPr/>
        </p:nvPicPr>
        <p:blipFill>
          <a:blip r:embed="rId4"/>
          <a:stretch>
            <a:fillRect/>
          </a:stretch>
        </p:blipFill>
        <p:spPr>
          <a:xfrm>
            <a:off x="13716000" y="228600"/>
            <a:ext cx="685800" cy="6858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2358509"/>
            <a:ext cx="8781931" cy="708779"/>
          </a:xfrm>
          <a:prstGeom prst="rect">
            <a:avLst/>
          </a:prstGeom>
          <a:noFill/>
          <a:ln/>
        </p:spPr>
        <p:txBody>
          <a:bodyPr wrap="none" lIns="0" tIns="0" rIns="0" bIns="0" rtlCol="0" anchor="t"/>
          <a:lstStyle/>
          <a:p>
            <a:pPr marL="0" indent="0" algn="just">
              <a:lnSpc>
                <a:spcPts val="5550"/>
              </a:lnSpc>
              <a:buNone/>
            </a:pPr>
            <a:r>
              <a:rPr lang="en-US" sz="4450" b="1" dirty="0">
                <a:solidFill>
                  <a:srgbClr val="124E73"/>
                </a:solidFill>
                <a:latin typeface="Source Sans Pro Bold" pitchFamily="34" charset="0"/>
                <a:ea typeface="Source Sans Pro Bold" pitchFamily="34" charset="-122"/>
                <a:cs typeface="Source Sans Pro Bold" pitchFamily="34" charset="-120"/>
              </a:rPr>
              <a:t>Wet Lab vs Computational Methods</a:t>
            </a:r>
            <a:endParaRPr lang="en-US" sz="4450" dirty="0"/>
          </a:p>
        </p:txBody>
      </p:sp>
      <p:sp>
        <p:nvSpPr>
          <p:cNvPr id="3" name="Text 1"/>
          <p:cNvSpPr/>
          <p:nvPr/>
        </p:nvSpPr>
        <p:spPr>
          <a:xfrm>
            <a:off x="793790" y="3634264"/>
            <a:ext cx="2835235" cy="354330"/>
          </a:xfrm>
          <a:prstGeom prst="rect">
            <a:avLst/>
          </a:prstGeom>
          <a:noFill/>
          <a:ln/>
        </p:spPr>
        <p:txBody>
          <a:bodyPr wrap="none" lIns="0" tIns="0" rIns="0" bIns="0" rtlCol="0" anchor="t"/>
          <a:lstStyle/>
          <a:p>
            <a:pPr marL="0" indent="0" algn="just">
              <a:lnSpc>
                <a:spcPts val="2750"/>
              </a:lnSpc>
              <a:buNone/>
            </a:pPr>
            <a:r>
              <a:rPr lang="en-US" sz="2200" b="1" dirty="0">
                <a:solidFill>
                  <a:srgbClr val="124E73"/>
                </a:solidFill>
                <a:latin typeface="Source Sans Pro Bold" pitchFamily="34" charset="0"/>
                <a:ea typeface="Source Sans Pro Bold" pitchFamily="34" charset="-122"/>
                <a:cs typeface="Source Sans Pro Bold" pitchFamily="34" charset="-120"/>
              </a:rPr>
              <a:t>Wet Lab</a:t>
            </a:r>
            <a:endParaRPr lang="en-US" sz="2200" dirty="0"/>
          </a:p>
        </p:txBody>
      </p:sp>
      <p:sp>
        <p:nvSpPr>
          <p:cNvPr id="4" name="Text 2"/>
          <p:cNvSpPr/>
          <p:nvPr/>
        </p:nvSpPr>
        <p:spPr>
          <a:xfrm>
            <a:off x="793790" y="4215408"/>
            <a:ext cx="3978116" cy="1451610"/>
          </a:xfrm>
          <a:prstGeom prst="rect">
            <a:avLst/>
          </a:prstGeom>
          <a:noFill/>
          <a:ln/>
        </p:spPr>
        <p:txBody>
          <a:bodyPr wrap="squar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Traditional approach involving physical experiments. Time-consuming and costly, especially in molecule synthesis and testing.</a:t>
            </a:r>
            <a:endParaRPr lang="en-US" sz="1750" dirty="0"/>
          </a:p>
        </p:txBody>
      </p:sp>
      <p:sp>
        <p:nvSpPr>
          <p:cNvPr id="5" name="Text 3"/>
          <p:cNvSpPr/>
          <p:nvPr/>
        </p:nvSpPr>
        <p:spPr>
          <a:xfrm>
            <a:off x="5332928" y="3634264"/>
            <a:ext cx="3004066" cy="354330"/>
          </a:xfrm>
          <a:prstGeom prst="rect">
            <a:avLst/>
          </a:prstGeom>
          <a:noFill/>
          <a:ln/>
        </p:spPr>
        <p:txBody>
          <a:bodyPr wrap="none" lIns="0" tIns="0" rIns="0" bIns="0" rtlCol="0" anchor="t"/>
          <a:lstStyle/>
          <a:p>
            <a:pPr marL="0" indent="0" algn="just">
              <a:lnSpc>
                <a:spcPts val="2750"/>
              </a:lnSpc>
              <a:buNone/>
            </a:pPr>
            <a:r>
              <a:rPr lang="en-US" sz="2200" b="1" dirty="0">
                <a:solidFill>
                  <a:srgbClr val="124E73"/>
                </a:solidFill>
                <a:latin typeface="Source Sans Pro Bold" pitchFamily="34" charset="0"/>
                <a:ea typeface="Source Sans Pro Bold" pitchFamily="34" charset="-122"/>
                <a:cs typeface="Source Sans Pro Bold" pitchFamily="34" charset="-120"/>
              </a:rPr>
              <a:t>Computational Methods</a:t>
            </a:r>
            <a:endParaRPr lang="en-US" sz="2200" dirty="0"/>
          </a:p>
        </p:txBody>
      </p:sp>
      <p:sp>
        <p:nvSpPr>
          <p:cNvPr id="6" name="Text 4"/>
          <p:cNvSpPr/>
          <p:nvPr/>
        </p:nvSpPr>
        <p:spPr>
          <a:xfrm>
            <a:off x="5332928" y="4215408"/>
            <a:ext cx="3978116" cy="1451610"/>
          </a:xfrm>
          <a:prstGeom prst="rect">
            <a:avLst/>
          </a:prstGeom>
          <a:noFill/>
          <a:ln/>
        </p:spPr>
        <p:txBody>
          <a:bodyPr wrap="squar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Utilizes chemoinformatics to simulate and predict molecular behavior. Faster and more cost-effective for initial screening and optimization.</a:t>
            </a:r>
            <a:endParaRPr lang="en-US" sz="1750" dirty="0"/>
          </a:p>
        </p:txBody>
      </p:sp>
      <p:sp>
        <p:nvSpPr>
          <p:cNvPr id="7" name="Text 5"/>
          <p:cNvSpPr/>
          <p:nvPr/>
        </p:nvSpPr>
        <p:spPr>
          <a:xfrm>
            <a:off x="9872067" y="3634264"/>
            <a:ext cx="2835235" cy="354330"/>
          </a:xfrm>
          <a:prstGeom prst="rect">
            <a:avLst/>
          </a:prstGeom>
          <a:noFill/>
          <a:ln/>
        </p:spPr>
        <p:txBody>
          <a:bodyPr wrap="none" lIns="0" tIns="0" rIns="0" bIns="0" rtlCol="0" anchor="t"/>
          <a:lstStyle/>
          <a:p>
            <a:pPr marL="0" indent="0" algn="just">
              <a:lnSpc>
                <a:spcPts val="2750"/>
              </a:lnSpc>
              <a:buNone/>
            </a:pPr>
            <a:r>
              <a:rPr lang="en-US" sz="2200" b="1" dirty="0">
                <a:solidFill>
                  <a:srgbClr val="124E73"/>
                </a:solidFill>
                <a:latin typeface="Source Sans Pro Bold" pitchFamily="34" charset="0"/>
                <a:ea typeface="Source Sans Pro Bold" pitchFamily="34" charset="-122"/>
                <a:cs typeface="Source Sans Pro Bold" pitchFamily="34" charset="-120"/>
              </a:rPr>
              <a:t>Integrated Approach</a:t>
            </a:r>
            <a:endParaRPr lang="en-US" sz="2200" dirty="0"/>
          </a:p>
        </p:txBody>
      </p:sp>
      <p:sp>
        <p:nvSpPr>
          <p:cNvPr id="8" name="Text 6"/>
          <p:cNvSpPr/>
          <p:nvPr/>
        </p:nvSpPr>
        <p:spPr>
          <a:xfrm>
            <a:off x="9872067" y="4215408"/>
            <a:ext cx="3978116" cy="1451610"/>
          </a:xfrm>
          <a:prstGeom prst="rect">
            <a:avLst/>
          </a:prstGeom>
          <a:noFill/>
          <a:ln/>
        </p:spPr>
        <p:txBody>
          <a:bodyPr wrap="squar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Modern drug discovery combines both methods, using computational tools to guide and refine wet lab experiments for optimal efficiency.</a:t>
            </a:r>
            <a:endParaRPr lang="en-US" sz="1750" dirty="0"/>
          </a:p>
        </p:txBody>
      </p:sp>
      <p:pic>
        <p:nvPicPr>
          <p:cNvPr id="9" name="Image 0" descr="preencoded.png"/>
          <p:cNvPicPr>
            <a:picLocks noChangeAspect="1"/>
          </p:cNvPicPr>
          <p:nvPr/>
        </p:nvPicPr>
        <p:blipFill>
          <a:blip r:embed="rId3"/>
          <a:stretch>
            <a:fillRect/>
          </a:stretch>
        </p:blipFill>
        <p:spPr>
          <a:xfrm>
            <a:off x="13716000" y="228600"/>
            <a:ext cx="685800" cy="6858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11899"/>
          </a:xfrm>
          <a:prstGeom prst="rect">
            <a:avLst/>
          </a:prstGeom>
        </p:spPr>
      </p:pic>
      <p:sp>
        <p:nvSpPr>
          <p:cNvPr id="3" name="Text 0"/>
          <p:cNvSpPr/>
          <p:nvPr/>
        </p:nvSpPr>
        <p:spPr>
          <a:xfrm>
            <a:off x="787241" y="3430429"/>
            <a:ext cx="11389043" cy="702826"/>
          </a:xfrm>
          <a:prstGeom prst="rect">
            <a:avLst/>
          </a:prstGeom>
          <a:noFill/>
          <a:ln/>
        </p:spPr>
        <p:txBody>
          <a:bodyPr wrap="none" lIns="0" tIns="0" rIns="0" bIns="0" rtlCol="0" anchor="t"/>
          <a:lstStyle/>
          <a:p>
            <a:pPr marL="0" indent="0" algn="just">
              <a:lnSpc>
                <a:spcPts val="5500"/>
              </a:lnSpc>
              <a:buNone/>
            </a:pPr>
            <a:r>
              <a:rPr lang="en-US" sz="4400" b="1" dirty="0">
                <a:solidFill>
                  <a:srgbClr val="124E73"/>
                </a:solidFill>
                <a:latin typeface="Source Sans Pro Bold" pitchFamily="34" charset="0"/>
                <a:ea typeface="Source Sans Pro Bold" pitchFamily="34" charset="-122"/>
                <a:cs typeface="Source Sans Pro Bold" pitchFamily="34" charset="-120"/>
              </a:rPr>
              <a:t>Future of Chemoinformatics in Drug Discovery</a:t>
            </a:r>
            <a:endParaRPr lang="en-US" sz="4400" dirty="0"/>
          </a:p>
        </p:txBody>
      </p:sp>
      <p:sp>
        <p:nvSpPr>
          <p:cNvPr id="4" name="Shape 1"/>
          <p:cNvSpPr/>
          <p:nvPr/>
        </p:nvSpPr>
        <p:spPr>
          <a:xfrm>
            <a:off x="787241" y="4723686"/>
            <a:ext cx="506135" cy="506135"/>
          </a:xfrm>
          <a:prstGeom prst="roundRect">
            <a:avLst>
              <a:gd name="adj" fmla="val 6667"/>
            </a:avLst>
          </a:prstGeom>
          <a:solidFill>
            <a:srgbClr val="F3EEE3"/>
          </a:solidFill>
          <a:ln/>
        </p:spPr>
      </p:sp>
      <p:sp>
        <p:nvSpPr>
          <p:cNvPr id="5" name="Text 2"/>
          <p:cNvSpPr/>
          <p:nvPr/>
        </p:nvSpPr>
        <p:spPr>
          <a:xfrm>
            <a:off x="951190" y="4807982"/>
            <a:ext cx="178118" cy="337423"/>
          </a:xfrm>
          <a:prstGeom prst="rect">
            <a:avLst/>
          </a:prstGeom>
          <a:noFill/>
          <a:ln/>
        </p:spPr>
        <p:txBody>
          <a:bodyPr wrap="none" lIns="0" tIns="0" rIns="0" bIns="0" rtlCol="0" anchor="t"/>
          <a:lstStyle/>
          <a:p>
            <a:pPr marL="0" indent="0" algn="just">
              <a:lnSpc>
                <a:spcPts val="2650"/>
              </a:lnSpc>
              <a:buNone/>
            </a:pPr>
            <a:r>
              <a:rPr lang="en-US" sz="2650" b="1" dirty="0">
                <a:solidFill>
                  <a:srgbClr val="2B4150"/>
                </a:solidFill>
                <a:latin typeface="Source Sans Pro Bold" pitchFamily="34" charset="0"/>
                <a:ea typeface="Source Sans Pro Bold" pitchFamily="34" charset="-122"/>
                <a:cs typeface="Source Sans Pro Bold" pitchFamily="34" charset="-120"/>
              </a:rPr>
              <a:t>1</a:t>
            </a:r>
            <a:endParaRPr lang="en-US" sz="2650" dirty="0"/>
          </a:p>
        </p:txBody>
      </p:sp>
      <p:sp>
        <p:nvSpPr>
          <p:cNvPr id="6" name="Text 3"/>
          <p:cNvSpPr/>
          <p:nvPr/>
        </p:nvSpPr>
        <p:spPr>
          <a:xfrm>
            <a:off x="1518285" y="4723686"/>
            <a:ext cx="2811899" cy="351472"/>
          </a:xfrm>
          <a:prstGeom prst="rect">
            <a:avLst/>
          </a:prstGeom>
          <a:noFill/>
          <a:ln/>
        </p:spPr>
        <p:txBody>
          <a:bodyPr wrap="none" lIns="0" tIns="0" rIns="0" bIns="0" rtlCol="0" anchor="t"/>
          <a:lstStyle/>
          <a:p>
            <a:pPr marL="0" indent="0" algn="just">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AI Integration</a:t>
            </a:r>
            <a:endParaRPr lang="en-US" sz="2200" dirty="0"/>
          </a:p>
        </p:txBody>
      </p:sp>
      <p:sp>
        <p:nvSpPr>
          <p:cNvPr id="7" name="Text 4"/>
          <p:cNvSpPr/>
          <p:nvPr/>
        </p:nvSpPr>
        <p:spPr>
          <a:xfrm>
            <a:off x="1518285" y="5210056"/>
            <a:ext cx="5684520" cy="719614"/>
          </a:xfrm>
          <a:prstGeom prst="rect">
            <a:avLst/>
          </a:prstGeom>
          <a:noFill/>
          <a:ln/>
        </p:spPr>
        <p:txBody>
          <a:bodyPr wrap="square" lIns="0" tIns="0" rIns="0" bIns="0" rtlCol="0" anchor="t"/>
          <a:lstStyle/>
          <a:p>
            <a:pPr marL="0" indent="0" algn="just">
              <a:lnSpc>
                <a:spcPts val="2800"/>
              </a:lnSpc>
              <a:buNone/>
            </a:pPr>
            <a:r>
              <a:rPr lang="en-US" sz="1750" dirty="0">
                <a:solidFill>
                  <a:srgbClr val="2B4150"/>
                </a:solidFill>
                <a:latin typeface="Source Sans Pro" pitchFamily="34" charset="0"/>
                <a:ea typeface="Source Sans Pro" pitchFamily="34" charset="-122"/>
                <a:cs typeface="Source Sans Pro" pitchFamily="34" charset="-120"/>
              </a:rPr>
              <a:t>Increasing use of artificial intelligence and machine learning to enhance predictive capabilities in drug design.</a:t>
            </a:r>
            <a:endParaRPr lang="en-US" sz="1750" dirty="0"/>
          </a:p>
        </p:txBody>
      </p:sp>
      <p:sp>
        <p:nvSpPr>
          <p:cNvPr id="8" name="Shape 5"/>
          <p:cNvSpPr/>
          <p:nvPr/>
        </p:nvSpPr>
        <p:spPr>
          <a:xfrm>
            <a:off x="7427714" y="4723686"/>
            <a:ext cx="506135" cy="506135"/>
          </a:xfrm>
          <a:prstGeom prst="roundRect">
            <a:avLst>
              <a:gd name="adj" fmla="val 6667"/>
            </a:avLst>
          </a:prstGeom>
          <a:solidFill>
            <a:srgbClr val="F3EEE3"/>
          </a:solidFill>
          <a:ln/>
        </p:spPr>
      </p:sp>
      <p:sp>
        <p:nvSpPr>
          <p:cNvPr id="9" name="Text 6"/>
          <p:cNvSpPr/>
          <p:nvPr/>
        </p:nvSpPr>
        <p:spPr>
          <a:xfrm>
            <a:off x="7591663" y="4807982"/>
            <a:ext cx="178118" cy="337423"/>
          </a:xfrm>
          <a:prstGeom prst="rect">
            <a:avLst/>
          </a:prstGeom>
          <a:noFill/>
          <a:ln/>
        </p:spPr>
        <p:txBody>
          <a:bodyPr wrap="none" lIns="0" tIns="0" rIns="0" bIns="0" rtlCol="0" anchor="t"/>
          <a:lstStyle/>
          <a:p>
            <a:pPr marL="0" indent="0" algn="just">
              <a:lnSpc>
                <a:spcPts val="2650"/>
              </a:lnSpc>
              <a:buNone/>
            </a:pPr>
            <a:r>
              <a:rPr lang="en-US" sz="2650" b="1" dirty="0">
                <a:solidFill>
                  <a:srgbClr val="2B4150"/>
                </a:solidFill>
                <a:latin typeface="Source Sans Pro Bold" pitchFamily="34" charset="0"/>
                <a:ea typeface="Source Sans Pro Bold" pitchFamily="34" charset="-122"/>
                <a:cs typeface="Source Sans Pro Bold" pitchFamily="34" charset="-120"/>
              </a:rPr>
              <a:t>2</a:t>
            </a:r>
            <a:endParaRPr lang="en-US" sz="2650" dirty="0"/>
          </a:p>
        </p:txBody>
      </p:sp>
      <p:sp>
        <p:nvSpPr>
          <p:cNvPr id="10" name="Text 7"/>
          <p:cNvSpPr/>
          <p:nvPr/>
        </p:nvSpPr>
        <p:spPr>
          <a:xfrm>
            <a:off x="8158758" y="4723686"/>
            <a:ext cx="2811899" cy="351472"/>
          </a:xfrm>
          <a:prstGeom prst="rect">
            <a:avLst/>
          </a:prstGeom>
          <a:noFill/>
          <a:ln/>
        </p:spPr>
        <p:txBody>
          <a:bodyPr wrap="none" lIns="0" tIns="0" rIns="0" bIns="0" rtlCol="0" anchor="t"/>
          <a:lstStyle/>
          <a:p>
            <a:pPr marL="0" indent="0" algn="just">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Big Data Analytics</a:t>
            </a:r>
            <a:endParaRPr lang="en-US" sz="2200" dirty="0"/>
          </a:p>
        </p:txBody>
      </p:sp>
      <p:sp>
        <p:nvSpPr>
          <p:cNvPr id="11" name="Text 8"/>
          <p:cNvSpPr/>
          <p:nvPr/>
        </p:nvSpPr>
        <p:spPr>
          <a:xfrm>
            <a:off x="8158758" y="5210056"/>
            <a:ext cx="5684520" cy="719614"/>
          </a:xfrm>
          <a:prstGeom prst="rect">
            <a:avLst/>
          </a:prstGeom>
          <a:noFill/>
          <a:ln/>
        </p:spPr>
        <p:txBody>
          <a:bodyPr wrap="square" lIns="0" tIns="0" rIns="0" bIns="0" rtlCol="0" anchor="t"/>
          <a:lstStyle/>
          <a:p>
            <a:pPr marL="0" indent="0" algn="just">
              <a:lnSpc>
                <a:spcPts val="2800"/>
              </a:lnSpc>
              <a:buNone/>
            </a:pPr>
            <a:r>
              <a:rPr lang="en-US" sz="1750" dirty="0">
                <a:solidFill>
                  <a:srgbClr val="2B4150"/>
                </a:solidFill>
                <a:latin typeface="Source Sans Pro" pitchFamily="34" charset="0"/>
                <a:ea typeface="Source Sans Pro" pitchFamily="34" charset="-122"/>
                <a:cs typeface="Source Sans Pro" pitchFamily="34" charset="-120"/>
              </a:rPr>
              <a:t>Leveraging vast chemical and biological databases for more comprehensive analysis and insights.</a:t>
            </a:r>
            <a:endParaRPr lang="en-US" sz="1750" dirty="0"/>
          </a:p>
        </p:txBody>
      </p:sp>
      <p:sp>
        <p:nvSpPr>
          <p:cNvPr id="12" name="Shape 9"/>
          <p:cNvSpPr/>
          <p:nvPr/>
        </p:nvSpPr>
        <p:spPr>
          <a:xfrm>
            <a:off x="787241" y="6407587"/>
            <a:ext cx="506135" cy="506135"/>
          </a:xfrm>
          <a:prstGeom prst="roundRect">
            <a:avLst>
              <a:gd name="adj" fmla="val 6667"/>
            </a:avLst>
          </a:prstGeom>
          <a:solidFill>
            <a:srgbClr val="F3EEE3"/>
          </a:solidFill>
          <a:ln/>
        </p:spPr>
      </p:sp>
      <p:sp>
        <p:nvSpPr>
          <p:cNvPr id="13" name="Text 10"/>
          <p:cNvSpPr/>
          <p:nvPr/>
        </p:nvSpPr>
        <p:spPr>
          <a:xfrm>
            <a:off x="951190" y="6491883"/>
            <a:ext cx="178118" cy="337423"/>
          </a:xfrm>
          <a:prstGeom prst="rect">
            <a:avLst/>
          </a:prstGeom>
          <a:noFill/>
          <a:ln/>
        </p:spPr>
        <p:txBody>
          <a:bodyPr wrap="none" lIns="0" tIns="0" rIns="0" bIns="0" rtlCol="0" anchor="t"/>
          <a:lstStyle/>
          <a:p>
            <a:pPr marL="0" indent="0" algn="just">
              <a:lnSpc>
                <a:spcPts val="2650"/>
              </a:lnSpc>
              <a:buNone/>
            </a:pPr>
            <a:r>
              <a:rPr lang="en-US" sz="2650" b="1" dirty="0">
                <a:solidFill>
                  <a:srgbClr val="2B4150"/>
                </a:solidFill>
                <a:latin typeface="Source Sans Pro Bold" pitchFamily="34" charset="0"/>
                <a:ea typeface="Source Sans Pro Bold" pitchFamily="34" charset="-122"/>
                <a:cs typeface="Source Sans Pro Bold" pitchFamily="34" charset="-120"/>
              </a:rPr>
              <a:t>3</a:t>
            </a:r>
            <a:endParaRPr lang="en-US" sz="2650" dirty="0"/>
          </a:p>
        </p:txBody>
      </p:sp>
      <p:sp>
        <p:nvSpPr>
          <p:cNvPr id="14" name="Text 11"/>
          <p:cNvSpPr/>
          <p:nvPr/>
        </p:nvSpPr>
        <p:spPr>
          <a:xfrm>
            <a:off x="1518285" y="6407587"/>
            <a:ext cx="2811899" cy="351472"/>
          </a:xfrm>
          <a:prstGeom prst="rect">
            <a:avLst/>
          </a:prstGeom>
          <a:noFill/>
          <a:ln/>
        </p:spPr>
        <p:txBody>
          <a:bodyPr wrap="none" lIns="0" tIns="0" rIns="0" bIns="0" rtlCol="0" anchor="t"/>
          <a:lstStyle/>
          <a:p>
            <a:pPr marL="0" indent="0" algn="just">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Personalized Medicine</a:t>
            </a:r>
            <a:endParaRPr lang="en-US" sz="2200" dirty="0"/>
          </a:p>
        </p:txBody>
      </p:sp>
      <p:sp>
        <p:nvSpPr>
          <p:cNvPr id="15" name="Text 12"/>
          <p:cNvSpPr/>
          <p:nvPr/>
        </p:nvSpPr>
        <p:spPr>
          <a:xfrm>
            <a:off x="1518285" y="6893957"/>
            <a:ext cx="5684520" cy="719614"/>
          </a:xfrm>
          <a:prstGeom prst="rect">
            <a:avLst/>
          </a:prstGeom>
          <a:noFill/>
          <a:ln/>
        </p:spPr>
        <p:txBody>
          <a:bodyPr wrap="square" lIns="0" tIns="0" rIns="0" bIns="0" rtlCol="0" anchor="t"/>
          <a:lstStyle/>
          <a:p>
            <a:pPr marL="0" indent="0" algn="just">
              <a:lnSpc>
                <a:spcPts val="2800"/>
              </a:lnSpc>
              <a:buNone/>
            </a:pPr>
            <a:r>
              <a:rPr lang="en-US" sz="1750" dirty="0">
                <a:solidFill>
                  <a:srgbClr val="2B4150"/>
                </a:solidFill>
                <a:latin typeface="Source Sans Pro" pitchFamily="34" charset="0"/>
                <a:ea typeface="Source Sans Pro" pitchFamily="34" charset="-122"/>
                <a:cs typeface="Source Sans Pro" pitchFamily="34" charset="-120"/>
              </a:rPr>
              <a:t>Tailoring drug discovery processes to individual genetic profiles for more effective treatments.</a:t>
            </a:r>
            <a:endParaRPr lang="en-US" sz="1750" dirty="0"/>
          </a:p>
        </p:txBody>
      </p:sp>
      <p:sp>
        <p:nvSpPr>
          <p:cNvPr id="16" name="Shape 13"/>
          <p:cNvSpPr/>
          <p:nvPr/>
        </p:nvSpPr>
        <p:spPr>
          <a:xfrm>
            <a:off x="7427714" y="6407587"/>
            <a:ext cx="506135" cy="506135"/>
          </a:xfrm>
          <a:prstGeom prst="roundRect">
            <a:avLst>
              <a:gd name="adj" fmla="val 6667"/>
            </a:avLst>
          </a:prstGeom>
          <a:solidFill>
            <a:srgbClr val="F3EEE3"/>
          </a:solidFill>
          <a:ln/>
        </p:spPr>
      </p:sp>
      <p:sp>
        <p:nvSpPr>
          <p:cNvPr id="17" name="Text 14"/>
          <p:cNvSpPr/>
          <p:nvPr/>
        </p:nvSpPr>
        <p:spPr>
          <a:xfrm>
            <a:off x="7591663" y="6491883"/>
            <a:ext cx="178118" cy="337423"/>
          </a:xfrm>
          <a:prstGeom prst="rect">
            <a:avLst/>
          </a:prstGeom>
          <a:noFill/>
          <a:ln/>
        </p:spPr>
        <p:txBody>
          <a:bodyPr wrap="none" lIns="0" tIns="0" rIns="0" bIns="0" rtlCol="0" anchor="t"/>
          <a:lstStyle/>
          <a:p>
            <a:pPr marL="0" indent="0" algn="just">
              <a:lnSpc>
                <a:spcPts val="2650"/>
              </a:lnSpc>
              <a:buNone/>
            </a:pPr>
            <a:r>
              <a:rPr lang="en-US" sz="2650" b="1" dirty="0">
                <a:solidFill>
                  <a:srgbClr val="2B4150"/>
                </a:solidFill>
                <a:latin typeface="Source Sans Pro Bold" pitchFamily="34" charset="0"/>
                <a:ea typeface="Source Sans Pro Bold" pitchFamily="34" charset="-122"/>
                <a:cs typeface="Source Sans Pro Bold" pitchFamily="34" charset="-120"/>
              </a:rPr>
              <a:t>4</a:t>
            </a:r>
            <a:endParaRPr lang="en-US" sz="2650" dirty="0"/>
          </a:p>
        </p:txBody>
      </p:sp>
      <p:sp>
        <p:nvSpPr>
          <p:cNvPr id="18" name="Text 15"/>
          <p:cNvSpPr/>
          <p:nvPr/>
        </p:nvSpPr>
        <p:spPr>
          <a:xfrm>
            <a:off x="8158758" y="6407587"/>
            <a:ext cx="2811899" cy="351472"/>
          </a:xfrm>
          <a:prstGeom prst="rect">
            <a:avLst/>
          </a:prstGeom>
          <a:noFill/>
          <a:ln/>
        </p:spPr>
        <p:txBody>
          <a:bodyPr wrap="none" lIns="0" tIns="0" rIns="0" bIns="0" rtlCol="0" anchor="t"/>
          <a:lstStyle/>
          <a:p>
            <a:pPr marL="0" indent="0" algn="just">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Virtual Screening</a:t>
            </a:r>
            <a:endParaRPr lang="en-US" sz="2200" dirty="0"/>
          </a:p>
        </p:txBody>
      </p:sp>
      <p:sp>
        <p:nvSpPr>
          <p:cNvPr id="19" name="Text 16"/>
          <p:cNvSpPr/>
          <p:nvPr/>
        </p:nvSpPr>
        <p:spPr>
          <a:xfrm>
            <a:off x="8158758" y="6893957"/>
            <a:ext cx="5684520" cy="719614"/>
          </a:xfrm>
          <a:prstGeom prst="rect">
            <a:avLst/>
          </a:prstGeom>
          <a:noFill/>
          <a:ln/>
        </p:spPr>
        <p:txBody>
          <a:bodyPr wrap="square" lIns="0" tIns="0" rIns="0" bIns="0" rtlCol="0" anchor="t"/>
          <a:lstStyle/>
          <a:p>
            <a:pPr marL="0" indent="0" algn="just">
              <a:lnSpc>
                <a:spcPts val="2800"/>
              </a:lnSpc>
              <a:buNone/>
            </a:pPr>
            <a:r>
              <a:rPr lang="en-US" sz="1750" dirty="0">
                <a:solidFill>
                  <a:srgbClr val="2B4150"/>
                </a:solidFill>
                <a:latin typeface="Source Sans Pro" pitchFamily="34" charset="0"/>
                <a:ea typeface="Source Sans Pro" pitchFamily="34" charset="-122"/>
                <a:cs typeface="Source Sans Pro" pitchFamily="34" charset="-120"/>
              </a:rPr>
              <a:t>Advanced computational methods for faster and more accurate screening of potential drug candidates.</a:t>
            </a:r>
            <a:endParaRPr lang="en-US" sz="17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30314"/>
          </a:xfrm>
          <a:prstGeom prst="rect">
            <a:avLst/>
          </a:prstGeom>
        </p:spPr>
      </p:pic>
      <p:sp>
        <p:nvSpPr>
          <p:cNvPr id="3" name="Text 0"/>
          <p:cNvSpPr/>
          <p:nvPr/>
        </p:nvSpPr>
        <p:spPr>
          <a:xfrm>
            <a:off x="6233160" y="586740"/>
            <a:ext cx="7650480" cy="1333738"/>
          </a:xfrm>
          <a:prstGeom prst="rect">
            <a:avLst/>
          </a:prstGeom>
          <a:noFill/>
          <a:ln/>
        </p:spPr>
        <p:txBody>
          <a:bodyPr wrap="square" lIns="0" tIns="0" rIns="0" bIns="0" rtlCol="0" anchor="t"/>
          <a:lstStyle/>
          <a:p>
            <a:pPr marL="0" indent="0" algn="just">
              <a:lnSpc>
                <a:spcPts val="5250"/>
              </a:lnSpc>
              <a:buNone/>
            </a:pPr>
            <a:r>
              <a:rPr lang="en-US" sz="4200" b="1" dirty="0">
                <a:solidFill>
                  <a:srgbClr val="124E73"/>
                </a:solidFill>
                <a:latin typeface="Source Sans Pro Bold" pitchFamily="34" charset="0"/>
                <a:ea typeface="Source Sans Pro Bold" pitchFamily="34" charset="-122"/>
                <a:cs typeface="Source Sans Pro Bold" pitchFamily="34" charset="-120"/>
              </a:rPr>
              <a:t>Conclusion: The Impact of Chemoinformatics</a:t>
            </a:r>
            <a:endParaRPr lang="en-US" sz="4200" dirty="0"/>
          </a:p>
        </p:txBody>
      </p:sp>
      <p:sp>
        <p:nvSpPr>
          <p:cNvPr id="4" name="Shape 1"/>
          <p:cNvSpPr/>
          <p:nvPr/>
        </p:nvSpPr>
        <p:spPr>
          <a:xfrm>
            <a:off x="6233160" y="2240518"/>
            <a:ext cx="3718560" cy="2594848"/>
          </a:xfrm>
          <a:prstGeom prst="roundRect">
            <a:avLst>
              <a:gd name="adj" fmla="val 1234"/>
            </a:avLst>
          </a:prstGeom>
          <a:solidFill>
            <a:srgbClr val="F3EEE3"/>
          </a:solidFill>
          <a:ln/>
        </p:spPr>
      </p:sp>
      <p:sp>
        <p:nvSpPr>
          <p:cNvPr id="5" name="Text 2"/>
          <p:cNvSpPr/>
          <p:nvPr/>
        </p:nvSpPr>
        <p:spPr>
          <a:xfrm>
            <a:off x="6446520" y="2453878"/>
            <a:ext cx="2667357" cy="333375"/>
          </a:xfrm>
          <a:prstGeom prst="rect">
            <a:avLst/>
          </a:prstGeom>
          <a:noFill/>
          <a:ln/>
        </p:spPr>
        <p:txBody>
          <a:bodyPr wrap="none" lIns="0" tIns="0" rIns="0" bIns="0" rtlCol="0" anchor="t"/>
          <a:lstStyle/>
          <a:p>
            <a:pPr marL="0" indent="0" algn="just">
              <a:lnSpc>
                <a:spcPts val="2600"/>
              </a:lnSpc>
              <a:buNone/>
            </a:pPr>
            <a:r>
              <a:rPr lang="en-US" sz="2100" b="1" dirty="0">
                <a:solidFill>
                  <a:srgbClr val="2B4150"/>
                </a:solidFill>
                <a:latin typeface="Source Sans Pro Bold" pitchFamily="34" charset="0"/>
                <a:ea typeface="Source Sans Pro Bold" pitchFamily="34" charset="-122"/>
                <a:cs typeface="Source Sans Pro Bold" pitchFamily="34" charset="-120"/>
              </a:rPr>
              <a:t>Efficiency</a:t>
            </a:r>
            <a:endParaRPr lang="en-US" sz="2100" dirty="0"/>
          </a:p>
        </p:txBody>
      </p:sp>
      <p:sp>
        <p:nvSpPr>
          <p:cNvPr id="6" name="Text 3"/>
          <p:cNvSpPr/>
          <p:nvPr/>
        </p:nvSpPr>
        <p:spPr>
          <a:xfrm>
            <a:off x="6446520" y="2915245"/>
            <a:ext cx="3291840" cy="1706761"/>
          </a:xfrm>
          <a:prstGeom prst="rect">
            <a:avLst/>
          </a:prstGeom>
          <a:noFill/>
          <a:ln/>
        </p:spPr>
        <p:txBody>
          <a:bodyPr wrap="square" lIns="0" tIns="0" rIns="0" bIns="0" rtlCol="0" anchor="t"/>
          <a:lstStyle/>
          <a:p>
            <a:pPr marL="0" indent="0" algn="just">
              <a:lnSpc>
                <a:spcPts val="2650"/>
              </a:lnSpc>
              <a:buNone/>
            </a:pPr>
            <a:r>
              <a:rPr lang="en-US" sz="1650" dirty="0">
                <a:solidFill>
                  <a:srgbClr val="2B4150"/>
                </a:solidFill>
                <a:latin typeface="Source Sans Pro" pitchFamily="34" charset="0"/>
                <a:ea typeface="Source Sans Pro" pitchFamily="34" charset="-122"/>
                <a:cs typeface="Source Sans Pro" pitchFamily="34" charset="-120"/>
              </a:rPr>
              <a:t>Chemoinformatics significantly reduces the time and cost of drug discovery by streamlining the process of lead identification and optimization.</a:t>
            </a:r>
            <a:endParaRPr lang="en-US" sz="1650" dirty="0"/>
          </a:p>
        </p:txBody>
      </p:sp>
      <p:sp>
        <p:nvSpPr>
          <p:cNvPr id="7" name="Shape 4"/>
          <p:cNvSpPr/>
          <p:nvPr/>
        </p:nvSpPr>
        <p:spPr>
          <a:xfrm>
            <a:off x="10165080" y="2240518"/>
            <a:ext cx="3718560" cy="2594848"/>
          </a:xfrm>
          <a:prstGeom prst="roundRect">
            <a:avLst>
              <a:gd name="adj" fmla="val 1234"/>
            </a:avLst>
          </a:prstGeom>
          <a:solidFill>
            <a:srgbClr val="F3EEE3"/>
          </a:solidFill>
          <a:ln/>
        </p:spPr>
      </p:sp>
      <p:sp>
        <p:nvSpPr>
          <p:cNvPr id="8" name="Text 5"/>
          <p:cNvSpPr/>
          <p:nvPr/>
        </p:nvSpPr>
        <p:spPr>
          <a:xfrm>
            <a:off x="10378440" y="2453878"/>
            <a:ext cx="2667357" cy="333375"/>
          </a:xfrm>
          <a:prstGeom prst="rect">
            <a:avLst/>
          </a:prstGeom>
          <a:noFill/>
          <a:ln/>
        </p:spPr>
        <p:txBody>
          <a:bodyPr wrap="none" lIns="0" tIns="0" rIns="0" bIns="0" rtlCol="0" anchor="t"/>
          <a:lstStyle/>
          <a:p>
            <a:pPr marL="0" indent="0" algn="just">
              <a:lnSpc>
                <a:spcPts val="2600"/>
              </a:lnSpc>
              <a:buNone/>
            </a:pPr>
            <a:r>
              <a:rPr lang="en-US" sz="2100" b="1" dirty="0">
                <a:solidFill>
                  <a:srgbClr val="2B4150"/>
                </a:solidFill>
                <a:latin typeface="Source Sans Pro Bold" pitchFamily="34" charset="0"/>
                <a:ea typeface="Source Sans Pro Bold" pitchFamily="34" charset="-122"/>
                <a:cs typeface="Source Sans Pro Bold" pitchFamily="34" charset="-120"/>
              </a:rPr>
              <a:t>Innovation</a:t>
            </a:r>
            <a:endParaRPr lang="en-US" sz="2100" dirty="0"/>
          </a:p>
        </p:txBody>
      </p:sp>
      <p:sp>
        <p:nvSpPr>
          <p:cNvPr id="9" name="Text 6"/>
          <p:cNvSpPr/>
          <p:nvPr/>
        </p:nvSpPr>
        <p:spPr>
          <a:xfrm>
            <a:off x="10378440" y="2915245"/>
            <a:ext cx="3291840" cy="1024057"/>
          </a:xfrm>
          <a:prstGeom prst="rect">
            <a:avLst/>
          </a:prstGeom>
          <a:noFill/>
          <a:ln/>
        </p:spPr>
        <p:txBody>
          <a:bodyPr wrap="square" lIns="0" tIns="0" rIns="0" bIns="0" rtlCol="0" anchor="t"/>
          <a:lstStyle/>
          <a:p>
            <a:pPr marL="0" indent="0" algn="just">
              <a:lnSpc>
                <a:spcPts val="2650"/>
              </a:lnSpc>
              <a:buNone/>
            </a:pPr>
            <a:r>
              <a:rPr lang="en-US" sz="1650" dirty="0">
                <a:solidFill>
                  <a:srgbClr val="2B4150"/>
                </a:solidFill>
                <a:latin typeface="Source Sans Pro" pitchFamily="34" charset="0"/>
                <a:ea typeface="Source Sans Pro" pitchFamily="34" charset="-122"/>
                <a:cs typeface="Source Sans Pro" pitchFamily="34" charset="-120"/>
              </a:rPr>
              <a:t>It enables the exploration of vast chemical spaces, leading to more innovative drug candidates.</a:t>
            </a:r>
            <a:endParaRPr lang="en-US" sz="1650" dirty="0"/>
          </a:p>
        </p:txBody>
      </p:sp>
      <p:sp>
        <p:nvSpPr>
          <p:cNvPr id="10" name="Shape 7"/>
          <p:cNvSpPr/>
          <p:nvPr/>
        </p:nvSpPr>
        <p:spPr>
          <a:xfrm>
            <a:off x="6233160" y="5048726"/>
            <a:ext cx="3718560" cy="2594848"/>
          </a:xfrm>
          <a:prstGeom prst="roundRect">
            <a:avLst>
              <a:gd name="adj" fmla="val 1234"/>
            </a:avLst>
          </a:prstGeom>
          <a:solidFill>
            <a:srgbClr val="F3EEE3"/>
          </a:solidFill>
          <a:ln/>
        </p:spPr>
      </p:sp>
      <p:sp>
        <p:nvSpPr>
          <p:cNvPr id="11" name="Text 8"/>
          <p:cNvSpPr/>
          <p:nvPr/>
        </p:nvSpPr>
        <p:spPr>
          <a:xfrm>
            <a:off x="6446520" y="5262086"/>
            <a:ext cx="2667357" cy="333375"/>
          </a:xfrm>
          <a:prstGeom prst="rect">
            <a:avLst/>
          </a:prstGeom>
          <a:noFill/>
          <a:ln/>
        </p:spPr>
        <p:txBody>
          <a:bodyPr wrap="none" lIns="0" tIns="0" rIns="0" bIns="0" rtlCol="0" anchor="t"/>
          <a:lstStyle/>
          <a:p>
            <a:pPr marL="0" indent="0" algn="just">
              <a:lnSpc>
                <a:spcPts val="2600"/>
              </a:lnSpc>
              <a:buNone/>
            </a:pPr>
            <a:r>
              <a:rPr lang="en-US" sz="2100" b="1" dirty="0">
                <a:solidFill>
                  <a:srgbClr val="2B4150"/>
                </a:solidFill>
                <a:latin typeface="Source Sans Pro Bold" pitchFamily="34" charset="0"/>
                <a:ea typeface="Source Sans Pro Bold" pitchFamily="34" charset="-122"/>
                <a:cs typeface="Source Sans Pro Bold" pitchFamily="34" charset="-120"/>
              </a:rPr>
              <a:t>Precision</a:t>
            </a:r>
            <a:endParaRPr lang="en-US" sz="2100" dirty="0"/>
          </a:p>
        </p:txBody>
      </p:sp>
      <p:sp>
        <p:nvSpPr>
          <p:cNvPr id="12" name="Text 9"/>
          <p:cNvSpPr/>
          <p:nvPr/>
        </p:nvSpPr>
        <p:spPr>
          <a:xfrm>
            <a:off x="6446520" y="5723453"/>
            <a:ext cx="3291840" cy="1706761"/>
          </a:xfrm>
          <a:prstGeom prst="rect">
            <a:avLst/>
          </a:prstGeom>
          <a:noFill/>
          <a:ln/>
        </p:spPr>
        <p:txBody>
          <a:bodyPr wrap="square" lIns="0" tIns="0" rIns="0" bIns="0" rtlCol="0" anchor="t"/>
          <a:lstStyle/>
          <a:p>
            <a:pPr marL="0" indent="0" algn="just">
              <a:lnSpc>
                <a:spcPts val="2650"/>
              </a:lnSpc>
              <a:buNone/>
            </a:pPr>
            <a:r>
              <a:rPr lang="en-US" sz="1650" dirty="0">
                <a:solidFill>
                  <a:srgbClr val="2B4150"/>
                </a:solidFill>
                <a:latin typeface="Source Sans Pro" pitchFamily="34" charset="0"/>
                <a:ea typeface="Source Sans Pro" pitchFamily="34" charset="-122"/>
                <a:cs typeface="Source Sans Pro" pitchFamily="34" charset="-120"/>
              </a:rPr>
              <a:t>Computational methods allow for more precise predictions of drug efficacy and safety, potentially reducing failure rates in clinical trials.</a:t>
            </a:r>
            <a:endParaRPr lang="en-US" sz="1650" dirty="0"/>
          </a:p>
        </p:txBody>
      </p:sp>
      <p:sp>
        <p:nvSpPr>
          <p:cNvPr id="13" name="Shape 10"/>
          <p:cNvSpPr/>
          <p:nvPr/>
        </p:nvSpPr>
        <p:spPr>
          <a:xfrm>
            <a:off x="10165080" y="5048726"/>
            <a:ext cx="3718560" cy="2594848"/>
          </a:xfrm>
          <a:prstGeom prst="roundRect">
            <a:avLst>
              <a:gd name="adj" fmla="val 1234"/>
            </a:avLst>
          </a:prstGeom>
          <a:solidFill>
            <a:srgbClr val="F3EEE3"/>
          </a:solidFill>
          <a:ln/>
        </p:spPr>
      </p:sp>
      <p:sp>
        <p:nvSpPr>
          <p:cNvPr id="14" name="Text 11"/>
          <p:cNvSpPr/>
          <p:nvPr/>
        </p:nvSpPr>
        <p:spPr>
          <a:xfrm>
            <a:off x="10378440" y="5262086"/>
            <a:ext cx="2667357" cy="333375"/>
          </a:xfrm>
          <a:prstGeom prst="rect">
            <a:avLst/>
          </a:prstGeom>
          <a:noFill/>
          <a:ln/>
        </p:spPr>
        <p:txBody>
          <a:bodyPr wrap="none" lIns="0" tIns="0" rIns="0" bIns="0" rtlCol="0" anchor="t"/>
          <a:lstStyle/>
          <a:p>
            <a:pPr marL="0" indent="0" algn="just">
              <a:lnSpc>
                <a:spcPts val="2600"/>
              </a:lnSpc>
              <a:buNone/>
            </a:pPr>
            <a:r>
              <a:rPr lang="en-US" sz="2100" b="1" dirty="0">
                <a:solidFill>
                  <a:srgbClr val="2B4150"/>
                </a:solidFill>
                <a:latin typeface="Source Sans Pro Bold" pitchFamily="34" charset="0"/>
                <a:ea typeface="Source Sans Pro Bold" pitchFamily="34" charset="-122"/>
                <a:cs typeface="Source Sans Pro Bold" pitchFamily="34" charset="-120"/>
              </a:rPr>
              <a:t>Integration</a:t>
            </a:r>
            <a:endParaRPr lang="en-US" sz="2100" dirty="0"/>
          </a:p>
        </p:txBody>
      </p:sp>
      <p:sp>
        <p:nvSpPr>
          <p:cNvPr id="15" name="Text 12"/>
          <p:cNvSpPr/>
          <p:nvPr/>
        </p:nvSpPr>
        <p:spPr>
          <a:xfrm>
            <a:off x="10378440" y="5723453"/>
            <a:ext cx="3291840" cy="1365409"/>
          </a:xfrm>
          <a:prstGeom prst="rect">
            <a:avLst/>
          </a:prstGeom>
          <a:noFill/>
          <a:ln/>
        </p:spPr>
        <p:txBody>
          <a:bodyPr wrap="square" lIns="0" tIns="0" rIns="0" bIns="0" rtlCol="0" anchor="t"/>
          <a:lstStyle/>
          <a:p>
            <a:pPr marL="0" indent="0" algn="just">
              <a:lnSpc>
                <a:spcPts val="2650"/>
              </a:lnSpc>
              <a:buNone/>
            </a:pPr>
            <a:r>
              <a:rPr lang="en-US" sz="1650" dirty="0">
                <a:solidFill>
                  <a:srgbClr val="2B4150"/>
                </a:solidFill>
                <a:latin typeface="Source Sans Pro" pitchFamily="34" charset="0"/>
                <a:ea typeface="Source Sans Pro" pitchFamily="34" charset="-122"/>
                <a:cs typeface="Source Sans Pro" pitchFamily="34" charset="-120"/>
              </a:rPr>
              <a:t>The field continues to evolve, integrating with other disciplines to create a more holistic approach to drug discovery and development.</a:t>
            </a:r>
            <a:endParaRPr lang="en-US" sz="1650" dirty="0"/>
          </a:p>
        </p:txBody>
      </p:sp>
      <p:pic>
        <p:nvPicPr>
          <p:cNvPr id="16" name="Image 1" descr="preencoded.png"/>
          <p:cNvPicPr>
            <a:picLocks noChangeAspect="1"/>
          </p:cNvPicPr>
          <p:nvPr/>
        </p:nvPicPr>
        <p:blipFill>
          <a:blip r:embed="rId4"/>
          <a:stretch>
            <a:fillRect/>
          </a:stretch>
        </p:blipFill>
        <p:spPr>
          <a:xfrm>
            <a:off x="13716000" y="228600"/>
            <a:ext cx="685800" cy="6858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647473"/>
            <a:ext cx="7522086" cy="2934653"/>
          </a:xfrm>
          <a:prstGeom prst="rect">
            <a:avLst/>
          </a:prstGeom>
          <a:noFill/>
          <a:ln/>
        </p:spPr>
        <p:txBody>
          <a:bodyPr wrap="square" lIns="0" tIns="0" rIns="0" bIns="0" rtlCol="0" anchor="t"/>
          <a:lstStyle/>
          <a:p>
            <a:pPr marL="0" indent="0">
              <a:lnSpc>
                <a:spcPts val="7700"/>
              </a:lnSpc>
              <a:buNone/>
            </a:pPr>
            <a:r>
              <a:rPr lang="en-US" sz="6150" b="1" dirty="0">
                <a:solidFill>
                  <a:srgbClr val="124E73"/>
                </a:solidFill>
                <a:latin typeface="Source Sans Pro Bold" pitchFamily="34" charset="0"/>
                <a:ea typeface="Source Sans Pro Bold" pitchFamily="34" charset="-122"/>
                <a:cs typeface="Source Sans Pro Bold" pitchFamily="34" charset="-120"/>
              </a:rPr>
              <a:t>Introduction to Drug Design</a:t>
            </a:r>
            <a:endParaRPr lang="en-US" sz="6150" dirty="0"/>
          </a:p>
        </p:txBody>
      </p:sp>
      <p:sp>
        <p:nvSpPr>
          <p:cNvPr id="5" name="Shape 2"/>
          <p:cNvSpPr/>
          <p:nvPr/>
        </p:nvSpPr>
        <p:spPr>
          <a:xfrm>
            <a:off x="793790" y="5879663"/>
            <a:ext cx="362903" cy="362903"/>
          </a:xfrm>
          <a:prstGeom prst="roundRect">
            <a:avLst>
              <a:gd name="adj" fmla="val 25194296"/>
            </a:avLst>
          </a:prstGeom>
          <a:noFill/>
          <a:ln w="7620">
            <a:solidFill>
              <a:srgbClr val="FFFFFF"/>
            </a:solidFill>
            <a:prstDash val="solid"/>
          </a:ln>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448395"/>
            <a:ext cx="6677858" cy="708779"/>
          </a:xfrm>
          <a:prstGeom prst="rect">
            <a:avLst/>
          </a:prstGeom>
          <a:noFill/>
          <a:ln/>
        </p:spPr>
        <p:txBody>
          <a:bodyPr wrap="none" lIns="0" tIns="0" rIns="0" bIns="0" rtlCol="0" anchor="t"/>
          <a:lstStyle/>
          <a:p>
            <a:pPr marL="0" indent="0" algn="just">
              <a:lnSpc>
                <a:spcPts val="5550"/>
              </a:lnSpc>
              <a:buNone/>
            </a:pPr>
            <a:r>
              <a:rPr lang="en-US" sz="4450" b="1" dirty="0">
                <a:solidFill>
                  <a:srgbClr val="124E73"/>
                </a:solidFill>
                <a:latin typeface="Source Sans Pro Bold" pitchFamily="34" charset="0"/>
                <a:ea typeface="Source Sans Pro Bold" pitchFamily="34" charset="-122"/>
                <a:cs typeface="Source Sans Pro Bold" pitchFamily="34" charset="-120"/>
              </a:rPr>
              <a:t>Chemoinformatics Defined</a:t>
            </a:r>
            <a:endParaRPr lang="en-US" sz="4450" dirty="0"/>
          </a:p>
        </p:txBody>
      </p:sp>
      <p:sp>
        <p:nvSpPr>
          <p:cNvPr id="4" name="Shape 1"/>
          <p:cNvSpPr/>
          <p:nvPr/>
        </p:nvSpPr>
        <p:spPr>
          <a:xfrm>
            <a:off x="6280190" y="2497336"/>
            <a:ext cx="3490317" cy="2024182"/>
          </a:xfrm>
          <a:prstGeom prst="roundRect">
            <a:avLst>
              <a:gd name="adj" fmla="val 1681"/>
            </a:avLst>
          </a:prstGeom>
          <a:solidFill>
            <a:srgbClr val="F3EEE3"/>
          </a:solidFill>
          <a:ln/>
        </p:spPr>
      </p:sp>
      <p:sp>
        <p:nvSpPr>
          <p:cNvPr id="5" name="Text 2"/>
          <p:cNvSpPr/>
          <p:nvPr/>
        </p:nvSpPr>
        <p:spPr>
          <a:xfrm>
            <a:off x="6507004" y="2724150"/>
            <a:ext cx="3036689" cy="708660"/>
          </a:xfrm>
          <a:prstGeom prst="rect">
            <a:avLst/>
          </a:prstGeom>
          <a:noFill/>
          <a:ln/>
        </p:spPr>
        <p:txBody>
          <a:bodyPr wrap="square" lIns="0" tIns="0" rIns="0" bIns="0" rtlCol="0" anchor="t"/>
          <a:lstStyle/>
          <a:p>
            <a:pPr marL="0" indent="0" algn="just">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Computational Techniques</a:t>
            </a:r>
            <a:endParaRPr lang="en-US" sz="2200" dirty="0"/>
          </a:p>
        </p:txBody>
      </p:sp>
      <p:sp>
        <p:nvSpPr>
          <p:cNvPr id="6" name="Text 3"/>
          <p:cNvSpPr/>
          <p:nvPr/>
        </p:nvSpPr>
        <p:spPr>
          <a:xfrm>
            <a:off x="6507004" y="3568898"/>
            <a:ext cx="3036689" cy="725805"/>
          </a:xfrm>
          <a:prstGeom prst="rect">
            <a:avLst/>
          </a:prstGeom>
          <a:noFill/>
          <a:ln/>
        </p:spPr>
        <p:txBody>
          <a:bodyPr wrap="squar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Applied to chemical problems in drug discovery.</a:t>
            </a:r>
            <a:endParaRPr lang="en-US" sz="1750" dirty="0"/>
          </a:p>
        </p:txBody>
      </p:sp>
      <p:sp>
        <p:nvSpPr>
          <p:cNvPr id="7" name="Shape 4"/>
          <p:cNvSpPr/>
          <p:nvPr/>
        </p:nvSpPr>
        <p:spPr>
          <a:xfrm>
            <a:off x="9997321" y="2497336"/>
            <a:ext cx="3490317" cy="2024182"/>
          </a:xfrm>
          <a:prstGeom prst="roundRect">
            <a:avLst>
              <a:gd name="adj" fmla="val 1681"/>
            </a:avLst>
          </a:prstGeom>
          <a:solidFill>
            <a:srgbClr val="F3EEE3"/>
          </a:solidFill>
          <a:ln/>
        </p:spPr>
      </p:sp>
      <p:sp>
        <p:nvSpPr>
          <p:cNvPr id="8" name="Text 5"/>
          <p:cNvSpPr/>
          <p:nvPr/>
        </p:nvSpPr>
        <p:spPr>
          <a:xfrm>
            <a:off x="10224135" y="2724150"/>
            <a:ext cx="2835235" cy="354330"/>
          </a:xfrm>
          <a:prstGeom prst="rect">
            <a:avLst/>
          </a:prstGeom>
          <a:noFill/>
          <a:ln/>
        </p:spPr>
        <p:txBody>
          <a:bodyPr wrap="none" lIns="0" tIns="0" rIns="0" bIns="0" rtlCol="0" anchor="t"/>
          <a:lstStyle/>
          <a:p>
            <a:pPr marL="0" indent="0" algn="just">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Virtual Screening</a:t>
            </a:r>
            <a:endParaRPr lang="en-US" sz="2200" dirty="0"/>
          </a:p>
        </p:txBody>
      </p:sp>
      <p:sp>
        <p:nvSpPr>
          <p:cNvPr id="9" name="Text 6"/>
          <p:cNvSpPr/>
          <p:nvPr/>
        </p:nvSpPr>
        <p:spPr>
          <a:xfrm>
            <a:off x="10224135" y="3214568"/>
            <a:ext cx="3036689" cy="725805"/>
          </a:xfrm>
          <a:prstGeom prst="rect">
            <a:avLst/>
          </a:prstGeom>
          <a:noFill/>
          <a:ln/>
        </p:spPr>
        <p:txBody>
          <a:bodyPr wrap="squar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Efficiently analyze large compound libraries.</a:t>
            </a:r>
            <a:endParaRPr lang="en-US" sz="1750" dirty="0"/>
          </a:p>
        </p:txBody>
      </p:sp>
      <p:sp>
        <p:nvSpPr>
          <p:cNvPr id="10" name="Shape 7"/>
          <p:cNvSpPr/>
          <p:nvPr/>
        </p:nvSpPr>
        <p:spPr>
          <a:xfrm>
            <a:off x="6280190" y="4748332"/>
            <a:ext cx="3490317" cy="2032754"/>
          </a:xfrm>
          <a:prstGeom prst="roundRect">
            <a:avLst>
              <a:gd name="adj" fmla="val 1674"/>
            </a:avLst>
          </a:prstGeom>
          <a:solidFill>
            <a:srgbClr val="F3EEE3"/>
          </a:solidFill>
          <a:ln/>
        </p:spPr>
      </p:sp>
      <p:sp>
        <p:nvSpPr>
          <p:cNvPr id="11" name="Text 8"/>
          <p:cNvSpPr/>
          <p:nvPr/>
        </p:nvSpPr>
        <p:spPr>
          <a:xfrm>
            <a:off x="6507004" y="4975146"/>
            <a:ext cx="2835235" cy="354330"/>
          </a:xfrm>
          <a:prstGeom prst="rect">
            <a:avLst/>
          </a:prstGeom>
          <a:noFill/>
          <a:ln/>
        </p:spPr>
        <p:txBody>
          <a:bodyPr wrap="none" lIns="0" tIns="0" rIns="0" bIns="0" rtlCol="0" anchor="t"/>
          <a:lstStyle/>
          <a:p>
            <a:pPr marL="0" indent="0" algn="just">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Property Prediction</a:t>
            </a:r>
            <a:endParaRPr lang="en-US" sz="2200" dirty="0"/>
          </a:p>
        </p:txBody>
      </p:sp>
      <p:sp>
        <p:nvSpPr>
          <p:cNvPr id="12" name="Text 9"/>
          <p:cNvSpPr/>
          <p:nvPr/>
        </p:nvSpPr>
        <p:spPr>
          <a:xfrm>
            <a:off x="6507004" y="5465564"/>
            <a:ext cx="3036689" cy="1088708"/>
          </a:xfrm>
          <a:prstGeom prst="rect">
            <a:avLst/>
          </a:prstGeom>
          <a:noFill/>
          <a:ln/>
        </p:spPr>
        <p:txBody>
          <a:bodyPr wrap="squar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Forecast molecular characteristics using algorithms.</a:t>
            </a:r>
            <a:endParaRPr lang="en-US" sz="1750" dirty="0"/>
          </a:p>
        </p:txBody>
      </p:sp>
      <p:sp>
        <p:nvSpPr>
          <p:cNvPr id="13" name="Shape 10"/>
          <p:cNvSpPr/>
          <p:nvPr/>
        </p:nvSpPr>
        <p:spPr>
          <a:xfrm>
            <a:off x="9997321" y="4748332"/>
            <a:ext cx="3490317" cy="2032754"/>
          </a:xfrm>
          <a:prstGeom prst="roundRect">
            <a:avLst>
              <a:gd name="adj" fmla="val 1674"/>
            </a:avLst>
          </a:prstGeom>
          <a:solidFill>
            <a:srgbClr val="F3EEE3"/>
          </a:solidFill>
          <a:ln/>
        </p:spPr>
      </p:sp>
      <p:sp>
        <p:nvSpPr>
          <p:cNvPr id="14" name="Text 11"/>
          <p:cNvSpPr/>
          <p:nvPr/>
        </p:nvSpPr>
        <p:spPr>
          <a:xfrm>
            <a:off x="10224135" y="4975146"/>
            <a:ext cx="2835235" cy="354330"/>
          </a:xfrm>
          <a:prstGeom prst="rect">
            <a:avLst/>
          </a:prstGeom>
          <a:noFill/>
          <a:ln/>
        </p:spPr>
        <p:txBody>
          <a:bodyPr wrap="none" lIns="0" tIns="0" rIns="0" bIns="0" rtlCol="0" anchor="t"/>
          <a:lstStyle/>
          <a:p>
            <a:pPr marL="0" indent="0" algn="just">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Data Mining</a:t>
            </a:r>
            <a:endParaRPr lang="en-US" sz="2200" dirty="0"/>
          </a:p>
        </p:txBody>
      </p:sp>
      <p:sp>
        <p:nvSpPr>
          <p:cNvPr id="15" name="Text 12"/>
          <p:cNvSpPr/>
          <p:nvPr/>
        </p:nvSpPr>
        <p:spPr>
          <a:xfrm>
            <a:off x="10224135" y="5465564"/>
            <a:ext cx="3036689" cy="725805"/>
          </a:xfrm>
          <a:prstGeom prst="rect">
            <a:avLst/>
          </a:prstGeom>
          <a:noFill/>
          <a:ln/>
        </p:spPr>
        <p:txBody>
          <a:bodyPr wrap="squar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Extract insights from chemical and biological databases.</a:t>
            </a:r>
            <a:endParaRPr lang="en-US" sz="1750" dirty="0"/>
          </a:p>
        </p:txBody>
      </p:sp>
      <p:pic>
        <p:nvPicPr>
          <p:cNvPr id="16" name="Image 1" descr="preencoded.png"/>
          <p:cNvPicPr>
            <a:picLocks noChangeAspect="1"/>
          </p:cNvPicPr>
          <p:nvPr/>
        </p:nvPicPr>
        <p:blipFill>
          <a:blip r:embed="rId4"/>
          <a:stretch>
            <a:fillRect/>
          </a:stretch>
        </p:blipFill>
        <p:spPr>
          <a:xfrm>
            <a:off x="13716000" y="228600"/>
            <a:ext cx="685800" cy="6858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35235"/>
          </a:xfrm>
          <a:prstGeom prst="rect">
            <a:avLst/>
          </a:prstGeom>
        </p:spPr>
      </p:pic>
      <p:sp>
        <p:nvSpPr>
          <p:cNvPr id="3" name="Text 0"/>
          <p:cNvSpPr/>
          <p:nvPr/>
        </p:nvSpPr>
        <p:spPr>
          <a:xfrm>
            <a:off x="793790" y="4002881"/>
            <a:ext cx="5670590" cy="708779"/>
          </a:xfrm>
          <a:prstGeom prst="rect">
            <a:avLst/>
          </a:prstGeom>
          <a:noFill/>
          <a:ln/>
        </p:spPr>
        <p:txBody>
          <a:bodyPr wrap="none" lIns="0" tIns="0" rIns="0" bIns="0" rtlCol="0" anchor="t"/>
          <a:lstStyle/>
          <a:p>
            <a:pPr marL="0" indent="0" algn="just">
              <a:lnSpc>
                <a:spcPts val="5550"/>
              </a:lnSpc>
              <a:buNone/>
            </a:pPr>
            <a:r>
              <a:rPr lang="en-US" sz="4450" b="1" dirty="0">
                <a:solidFill>
                  <a:srgbClr val="124E73"/>
                </a:solidFill>
                <a:latin typeface="Source Sans Pro Bold" pitchFamily="34" charset="0"/>
                <a:ea typeface="Source Sans Pro Bold" pitchFamily="34" charset="-122"/>
                <a:cs typeface="Source Sans Pro Bold" pitchFamily="34" charset="-120"/>
              </a:rPr>
              <a:t>Chemical File Formats</a:t>
            </a:r>
            <a:endParaRPr lang="en-US" sz="4450" dirty="0"/>
          </a:p>
        </p:txBody>
      </p:sp>
      <p:pic>
        <p:nvPicPr>
          <p:cNvPr id="4" name="Image 1" descr="preencoded.png"/>
          <p:cNvPicPr>
            <a:picLocks noChangeAspect="1"/>
          </p:cNvPicPr>
          <p:nvPr/>
        </p:nvPicPr>
        <p:blipFill>
          <a:blip r:embed="rId4"/>
          <a:stretch>
            <a:fillRect/>
          </a:stretch>
        </p:blipFill>
        <p:spPr>
          <a:xfrm>
            <a:off x="793790" y="5051822"/>
            <a:ext cx="566976" cy="566976"/>
          </a:xfrm>
          <a:prstGeom prst="rect">
            <a:avLst/>
          </a:prstGeom>
        </p:spPr>
      </p:pic>
      <p:sp>
        <p:nvSpPr>
          <p:cNvPr id="5" name="Text 1"/>
          <p:cNvSpPr/>
          <p:nvPr/>
        </p:nvSpPr>
        <p:spPr>
          <a:xfrm>
            <a:off x="793790" y="5845612"/>
            <a:ext cx="2835235" cy="354330"/>
          </a:xfrm>
          <a:prstGeom prst="rect">
            <a:avLst/>
          </a:prstGeom>
          <a:noFill/>
          <a:ln/>
        </p:spPr>
        <p:txBody>
          <a:bodyPr wrap="none" lIns="0" tIns="0" rIns="0" bIns="0" rtlCol="0" anchor="t"/>
          <a:lstStyle/>
          <a:p>
            <a:pPr marL="0" indent="0" algn="just">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SDF</a:t>
            </a:r>
            <a:endParaRPr lang="en-US" sz="2200" dirty="0"/>
          </a:p>
        </p:txBody>
      </p:sp>
      <p:sp>
        <p:nvSpPr>
          <p:cNvPr id="6" name="Text 2"/>
          <p:cNvSpPr/>
          <p:nvPr/>
        </p:nvSpPr>
        <p:spPr>
          <a:xfrm>
            <a:off x="793790" y="6336030"/>
            <a:ext cx="3005495" cy="725805"/>
          </a:xfrm>
          <a:prstGeom prst="rect">
            <a:avLst/>
          </a:prstGeom>
          <a:noFill/>
          <a:ln/>
        </p:spPr>
        <p:txBody>
          <a:bodyPr wrap="squar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Structure-Data File for multiple molecules.</a:t>
            </a:r>
            <a:endParaRPr lang="en-US" sz="1750" dirty="0"/>
          </a:p>
        </p:txBody>
      </p:sp>
      <p:pic>
        <p:nvPicPr>
          <p:cNvPr id="7" name="Image 2" descr="preencoded.png"/>
          <p:cNvPicPr>
            <a:picLocks noChangeAspect="1"/>
          </p:cNvPicPr>
          <p:nvPr/>
        </p:nvPicPr>
        <p:blipFill>
          <a:blip r:embed="rId5"/>
          <a:stretch>
            <a:fillRect/>
          </a:stretch>
        </p:blipFill>
        <p:spPr>
          <a:xfrm>
            <a:off x="4139446" y="5051822"/>
            <a:ext cx="566976" cy="566976"/>
          </a:xfrm>
          <a:prstGeom prst="rect">
            <a:avLst/>
          </a:prstGeom>
        </p:spPr>
      </p:pic>
      <p:sp>
        <p:nvSpPr>
          <p:cNvPr id="8" name="Text 3"/>
          <p:cNvSpPr/>
          <p:nvPr/>
        </p:nvSpPr>
        <p:spPr>
          <a:xfrm>
            <a:off x="4139446" y="5845612"/>
            <a:ext cx="2835235" cy="354330"/>
          </a:xfrm>
          <a:prstGeom prst="rect">
            <a:avLst/>
          </a:prstGeom>
          <a:noFill/>
          <a:ln/>
        </p:spPr>
        <p:txBody>
          <a:bodyPr wrap="none" lIns="0" tIns="0" rIns="0" bIns="0" rtlCol="0" anchor="t"/>
          <a:lstStyle/>
          <a:p>
            <a:pPr marL="0" indent="0" algn="just">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MOL</a:t>
            </a:r>
            <a:endParaRPr lang="en-US" sz="2200" dirty="0"/>
          </a:p>
        </p:txBody>
      </p:sp>
      <p:sp>
        <p:nvSpPr>
          <p:cNvPr id="9" name="Text 4"/>
          <p:cNvSpPr/>
          <p:nvPr/>
        </p:nvSpPr>
        <p:spPr>
          <a:xfrm>
            <a:off x="4139446" y="6336030"/>
            <a:ext cx="3005614" cy="725805"/>
          </a:xfrm>
          <a:prstGeom prst="rect">
            <a:avLst/>
          </a:prstGeom>
          <a:noFill/>
          <a:ln/>
        </p:spPr>
        <p:txBody>
          <a:bodyPr wrap="squar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Stores information for a single molecule.</a:t>
            </a:r>
            <a:endParaRPr lang="en-US" sz="1750" dirty="0"/>
          </a:p>
        </p:txBody>
      </p:sp>
      <p:pic>
        <p:nvPicPr>
          <p:cNvPr id="10" name="Image 3" descr="preencoded.png"/>
          <p:cNvPicPr>
            <a:picLocks noChangeAspect="1"/>
          </p:cNvPicPr>
          <p:nvPr/>
        </p:nvPicPr>
        <p:blipFill>
          <a:blip r:embed="rId6"/>
          <a:stretch>
            <a:fillRect/>
          </a:stretch>
        </p:blipFill>
        <p:spPr>
          <a:xfrm>
            <a:off x="7485221" y="5051822"/>
            <a:ext cx="566976" cy="566976"/>
          </a:xfrm>
          <a:prstGeom prst="rect">
            <a:avLst/>
          </a:prstGeom>
        </p:spPr>
      </p:pic>
      <p:sp>
        <p:nvSpPr>
          <p:cNvPr id="11" name="Text 5"/>
          <p:cNvSpPr/>
          <p:nvPr/>
        </p:nvSpPr>
        <p:spPr>
          <a:xfrm>
            <a:off x="7485221" y="5845612"/>
            <a:ext cx="2835235" cy="354330"/>
          </a:xfrm>
          <a:prstGeom prst="rect">
            <a:avLst/>
          </a:prstGeom>
          <a:noFill/>
          <a:ln/>
        </p:spPr>
        <p:txBody>
          <a:bodyPr wrap="none" lIns="0" tIns="0" rIns="0" bIns="0" rtlCol="0" anchor="t"/>
          <a:lstStyle/>
          <a:p>
            <a:pPr marL="0" indent="0" algn="just">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CIF</a:t>
            </a:r>
            <a:endParaRPr lang="en-US" sz="2200" dirty="0"/>
          </a:p>
        </p:txBody>
      </p:sp>
      <p:sp>
        <p:nvSpPr>
          <p:cNvPr id="12" name="Text 6"/>
          <p:cNvSpPr/>
          <p:nvPr/>
        </p:nvSpPr>
        <p:spPr>
          <a:xfrm>
            <a:off x="7485221" y="6336030"/>
            <a:ext cx="3005614" cy="725805"/>
          </a:xfrm>
          <a:prstGeom prst="rect">
            <a:avLst/>
          </a:prstGeom>
          <a:noFill/>
          <a:ln/>
        </p:spPr>
        <p:txBody>
          <a:bodyPr wrap="squar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Crystallographic Information File for structure data.</a:t>
            </a:r>
            <a:endParaRPr lang="en-US" sz="1750" dirty="0"/>
          </a:p>
        </p:txBody>
      </p:sp>
      <p:pic>
        <p:nvPicPr>
          <p:cNvPr id="13" name="Image 4" descr="preencoded.png"/>
          <p:cNvPicPr>
            <a:picLocks noChangeAspect="1"/>
          </p:cNvPicPr>
          <p:nvPr/>
        </p:nvPicPr>
        <p:blipFill>
          <a:blip r:embed="rId7"/>
          <a:stretch>
            <a:fillRect/>
          </a:stretch>
        </p:blipFill>
        <p:spPr>
          <a:xfrm>
            <a:off x="10830997" y="5051822"/>
            <a:ext cx="566976" cy="566976"/>
          </a:xfrm>
          <a:prstGeom prst="rect">
            <a:avLst/>
          </a:prstGeom>
        </p:spPr>
      </p:pic>
      <p:sp>
        <p:nvSpPr>
          <p:cNvPr id="14" name="Text 7"/>
          <p:cNvSpPr/>
          <p:nvPr/>
        </p:nvSpPr>
        <p:spPr>
          <a:xfrm>
            <a:off x="10830997" y="5845612"/>
            <a:ext cx="2835235" cy="354330"/>
          </a:xfrm>
          <a:prstGeom prst="rect">
            <a:avLst/>
          </a:prstGeom>
          <a:noFill/>
          <a:ln/>
        </p:spPr>
        <p:txBody>
          <a:bodyPr wrap="none" lIns="0" tIns="0" rIns="0" bIns="0" rtlCol="0" anchor="t"/>
          <a:lstStyle/>
          <a:p>
            <a:pPr marL="0" indent="0" algn="just">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PDB</a:t>
            </a:r>
            <a:endParaRPr lang="en-US" sz="2200" dirty="0"/>
          </a:p>
        </p:txBody>
      </p:sp>
      <p:sp>
        <p:nvSpPr>
          <p:cNvPr id="15" name="Text 8"/>
          <p:cNvSpPr/>
          <p:nvPr/>
        </p:nvSpPr>
        <p:spPr>
          <a:xfrm>
            <a:off x="10830997" y="6336030"/>
            <a:ext cx="3005614" cy="725805"/>
          </a:xfrm>
          <a:prstGeom prst="rect">
            <a:avLst/>
          </a:prstGeom>
          <a:noFill/>
          <a:ln/>
        </p:spPr>
        <p:txBody>
          <a:bodyPr wrap="squar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Protein Data Bank format for macromolecules.</a:t>
            </a:r>
            <a:endParaRPr lang="en-US" sz="17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1954530"/>
            <a:ext cx="5670590" cy="708779"/>
          </a:xfrm>
          <a:prstGeom prst="rect">
            <a:avLst/>
          </a:prstGeom>
          <a:noFill/>
          <a:ln/>
        </p:spPr>
        <p:txBody>
          <a:bodyPr wrap="none" lIns="0" tIns="0" rIns="0" bIns="0" rtlCol="0" anchor="t"/>
          <a:lstStyle/>
          <a:p>
            <a:pPr marL="0" indent="0" algn="just">
              <a:lnSpc>
                <a:spcPts val="5550"/>
              </a:lnSpc>
              <a:buNone/>
            </a:pPr>
            <a:r>
              <a:rPr lang="en-US" sz="4450" b="1" dirty="0">
                <a:solidFill>
                  <a:srgbClr val="124E73"/>
                </a:solidFill>
                <a:latin typeface="Source Sans Pro Bold" pitchFamily="34" charset="0"/>
                <a:ea typeface="Source Sans Pro Bold" pitchFamily="34" charset="-122"/>
                <a:cs typeface="Source Sans Pro Bold" pitchFamily="34" charset="-120"/>
              </a:rPr>
              <a:t>Chemical Databases</a:t>
            </a:r>
            <a:endParaRPr lang="en-US" sz="4450" dirty="0"/>
          </a:p>
        </p:txBody>
      </p:sp>
      <p:sp>
        <p:nvSpPr>
          <p:cNvPr id="3" name="Text 1"/>
          <p:cNvSpPr/>
          <p:nvPr/>
        </p:nvSpPr>
        <p:spPr>
          <a:xfrm>
            <a:off x="793790" y="3230285"/>
            <a:ext cx="2835235" cy="354330"/>
          </a:xfrm>
          <a:prstGeom prst="rect">
            <a:avLst/>
          </a:prstGeom>
          <a:noFill/>
          <a:ln/>
        </p:spPr>
        <p:txBody>
          <a:bodyPr wrap="none" lIns="0" tIns="0" rIns="0" bIns="0" rtlCol="0" anchor="t"/>
          <a:lstStyle/>
          <a:p>
            <a:pPr marL="0" indent="0" algn="just">
              <a:lnSpc>
                <a:spcPts val="2750"/>
              </a:lnSpc>
              <a:buNone/>
            </a:pPr>
            <a:r>
              <a:rPr lang="en-US" sz="2200" b="1" dirty="0">
                <a:solidFill>
                  <a:srgbClr val="124E73"/>
                </a:solidFill>
                <a:latin typeface="Source Sans Pro Bold" pitchFamily="34" charset="0"/>
                <a:ea typeface="Source Sans Pro Bold" pitchFamily="34" charset="-122"/>
                <a:cs typeface="Source Sans Pro Bold" pitchFamily="34" charset="-120"/>
              </a:rPr>
              <a:t>PubChem</a:t>
            </a:r>
            <a:endParaRPr lang="en-US" sz="2200" dirty="0"/>
          </a:p>
        </p:txBody>
      </p:sp>
      <p:sp>
        <p:nvSpPr>
          <p:cNvPr id="4" name="Text 2"/>
          <p:cNvSpPr/>
          <p:nvPr/>
        </p:nvSpPr>
        <p:spPr>
          <a:xfrm>
            <a:off x="793790" y="3811429"/>
            <a:ext cx="3861792" cy="725805"/>
          </a:xfrm>
          <a:prstGeom prst="rect">
            <a:avLst/>
          </a:prstGeom>
          <a:noFill/>
          <a:ln/>
        </p:spPr>
        <p:txBody>
          <a:bodyPr wrap="squar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Extensive database of chemical molecules and activities.</a:t>
            </a:r>
            <a:endParaRPr lang="en-US" sz="1750" dirty="0"/>
          </a:p>
        </p:txBody>
      </p:sp>
      <p:sp>
        <p:nvSpPr>
          <p:cNvPr id="5" name="Text 3"/>
          <p:cNvSpPr/>
          <p:nvPr/>
        </p:nvSpPr>
        <p:spPr>
          <a:xfrm>
            <a:off x="793790" y="4764048"/>
            <a:ext cx="2835235" cy="354330"/>
          </a:xfrm>
          <a:prstGeom prst="rect">
            <a:avLst/>
          </a:prstGeom>
          <a:noFill/>
          <a:ln/>
        </p:spPr>
        <p:txBody>
          <a:bodyPr wrap="none" lIns="0" tIns="0" rIns="0" bIns="0" rtlCol="0" anchor="t"/>
          <a:lstStyle/>
          <a:p>
            <a:pPr marL="0" indent="0" algn="just">
              <a:lnSpc>
                <a:spcPts val="2750"/>
              </a:lnSpc>
              <a:buNone/>
            </a:pPr>
            <a:r>
              <a:rPr lang="en-US" sz="2200" b="1" dirty="0">
                <a:solidFill>
                  <a:srgbClr val="124E73"/>
                </a:solidFill>
                <a:latin typeface="Source Sans Pro Bold" pitchFamily="34" charset="0"/>
                <a:ea typeface="Source Sans Pro Bold" pitchFamily="34" charset="-122"/>
                <a:cs typeface="Source Sans Pro Bold" pitchFamily="34" charset="-120"/>
              </a:rPr>
              <a:t>ChEMBL</a:t>
            </a:r>
            <a:endParaRPr lang="en-US" sz="2200" dirty="0"/>
          </a:p>
        </p:txBody>
      </p:sp>
      <p:sp>
        <p:nvSpPr>
          <p:cNvPr id="6" name="Text 4"/>
          <p:cNvSpPr/>
          <p:nvPr/>
        </p:nvSpPr>
        <p:spPr>
          <a:xfrm>
            <a:off x="793790" y="5345192"/>
            <a:ext cx="3861792" cy="725805"/>
          </a:xfrm>
          <a:prstGeom prst="rect">
            <a:avLst/>
          </a:prstGeom>
          <a:noFill/>
          <a:ln/>
        </p:spPr>
        <p:txBody>
          <a:bodyPr wrap="squar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Bioactive molecules with drug-like properties.</a:t>
            </a:r>
            <a:endParaRPr lang="en-US" sz="1750" dirty="0"/>
          </a:p>
        </p:txBody>
      </p:sp>
      <p:sp>
        <p:nvSpPr>
          <p:cNvPr id="7" name="Text 5"/>
          <p:cNvSpPr/>
          <p:nvPr/>
        </p:nvSpPr>
        <p:spPr>
          <a:xfrm>
            <a:off x="5216604" y="3230285"/>
            <a:ext cx="2835235" cy="354330"/>
          </a:xfrm>
          <a:prstGeom prst="rect">
            <a:avLst/>
          </a:prstGeom>
          <a:noFill/>
          <a:ln/>
        </p:spPr>
        <p:txBody>
          <a:bodyPr wrap="none" lIns="0" tIns="0" rIns="0" bIns="0" rtlCol="0" anchor="t"/>
          <a:lstStyle/>
          <a:p>
            <a:pPr marL="0" indent="0" algn="just">
              <a:lnSpc>
                <a:spcPts val="2750"/>
              </a:lnSpc>
              <a:buNone/>
            </a:pPr>
            <a:r>
              <a:rPr lang="en-US" sz="2200" b="1" dirty="0">
                <a:solidFill>
                  <a:srgbClr val="124E73"/>
                </a:solidFill>
                <a:latin typeface="Source Sans Pro Bold" pitchFamily="34" charset="0"/>
                <a:ea typeface="Source Sans Pro Bold" pitchFamily="34" charset="-122"/>
                <a:cs typeface="Source Sans Pro Bold" pitchFamily="34" charset="-120"/>
              </a:rPr>
              <a:t>ZINC</a:t>
            </a:r>
            <a:endParaRPr lang="en-US" sz="2200" dirty="0"/>
          </a:p>
        </p:txBody>
      </p:sp>
      <p:sp>
        <p:nvSpPr>
          <p:cNvPr id="8" name="Text 6"/>
          <p:cNvSpPr/>
          <p:nvPr/>
        </p:nvSpPr>
        <p:spPr>
          <a:xfrm>
            <a:off x="5216604" y="3811429"/>
            <a:ext cx="3861792" cy="725805"/>
          </a:xfrm>
          <a:prstGeom prst="rect">
            <a:avLst/>
          </a:prstGeom>
          <a:noFill/>
          <a:ln/>
        </p:spPr>
        <p:txBody>
          <a:bodyPr wrap="squar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Free database of commercially-available compounds.</a:t>
            </a:r>
            <a:endParaRPr lang="en-US" sz="1750" dirty="0"/>
          </a:p>
        </p:txBody>
      </p:sp>
      <p:sp>
        <p:nvSpPr>
          <p:cNvPr id="9" name="Text 7"/>
          <p:cNvSpPr/>
          <p:nvPr/>
        </p:nvSpPr>
        <p:spPr>
          <a:xfrm>
            <a:off x="5216604" y="4764048"/>
            <a:ext cx="2835235" cy="354330"/>
          </a:xfrm>
          <a:prstGeom prst="rect">
            <a:avLst/>
          </a:prstGeom>
          <a:noFill/>
          <a:ln/>
        </p:spPr>
        <p:txBody>
          <a:bodyPr wrap="none" lIns="0" tIns="0" rIns="0" bIns="0" rtlCol="0" anchor="t"/>
          <a:lstStyle/>
          <a:p>
            <a:pPr marL="0" indent="0" algn="just">
              <a:lnSpc>
                <a:spcPts val="2750"/>
              </a:lnSpc>
              <a:buNone/>
            </a:pPr>
            <a:r>
              <a:rPr lang="en-US" sz="2200" b="1" dirty="0">
                <a:solidFill>
                  <a:srgbClr val="124E73"/>
                </a:solidFill>
                <a:latin typeface="Source Sans Pro Bold" pitchFamily="34" charset="0"/>
                <a:ea typeface="Source Sans Pro Bold" pitchFamily="34" charset="-122"/>
                <a:cs typeface="Source Sans Pro Bold" pitchFamily="34" charset="-120"/>
              </a:rPr>
              <a:t>DrugBank</a:t>
            </a:r>
            <a:endParaRPr lang="en-US" sz="2200" dirty="0"/>
          </a:p>
        </p:txBody>
      </p:sp>
      <p:sp>
        <p:nvSpPr>
          <p:cNvPr id="10" name="Text 8"/>
          <p:cNvSpPr/>
          <p:nvPr/>
        </p:nvSpPr>
        <p:spPr>
          <a:xfrm>
            <a:off x="5216604" y="5345192"/>
            <a:ext cx="3861792" cy="725805"/>
          </a:xfrm>
          <a:prstGeom prst="rect">
            <a:avLst/>
          </a:prstGeom>
          <a:noFill/>
          <a:ln/>
        </p:spPr>
        <p:txBody>
          <a:bodyPr wrap="squar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Comprehensive resource for drug and drug target information.</a:t>
            </a:r>
            <a:endParaRPr lang="en-US" sz="1750" dirty="0"/>
          </a:p>
        </p:txBody>
      </p:sp>
      <p:sp>
        <p:nvSpPr>
          <p:cNvPr id="11" name="Text 9"/>
          <p:cNvSpPr/>
          <p:nvPr/>
        </p:nvSpPr>
        <p:spPr>
          <a:xfrm>
            <a:off x="9639419" y="3230285"/>
            <a:ext cx="2835235" cy="354330"/>
          </a:xfrm>
          <a:prstGeom prst="rect">
            <a:avLst/>
          </a:prstGeom>
          <a:noFill/>
          <a:ln/>
        </p:spPr>
        <p:txBody>
          <a:bodyPr wrap="none" lIns="0" tIns="0" rIns="0" bIns="0" rtlCol="0" anchor="t"/>
          <a:lstStyle/>
          <a:p>
            <a:pPr marL="0" indent="0" algn="just">
              <a:lnSpc>
                <a:spcPts val="2750"/>
              </a:lnSpc>
              <a:buNone/>
            </a:pPr>
            <a:r>
              <a:rPr lang="en-US" sz="2200" b="1" dirty="0">
                <a:solidFill>
                  <a:srgbClr val="124E73"/>
                </a:solidFill>
                <a:latin typeface="Source Sans Pro Bold" pitchFamily="34" charset="0"/>
                <a:ea typeface="Source Sans Pro Bold" pitchFamily="34" charset="-122"/>
                <a:cs typeface="Source Sans Pro Bold" pitchFamily="34" charset="-120"/>
              </a:rPr>
              <a:t>SpiderChem</a:t>
            </a:r>
            <a:endParaRPr lang="en-US" sz="2200" dirty="0"/>
          </a:p>
        </p:txBody>
      </p:sp>
      <p:sp>
        <p:nvSpPr>
          <p:cNvPr id="12" name="Text 10"/>
          <p:cNvSpPr/>
          <p:nvPr/>
        </p:nvSpPr>
        <p:spPr>
          <a:xfrm>
            <a:off x="9639419" y="3811429"/>
            <a:ext cx="3861792" cy="725805"/>
          </a:xfrm>
          <a:prstGeom prst="rect">
            <a:avLst/>
          </a:prstGeom>
          <a:noFill/>
          <a:ln/>
        </p:spPr>
        <p:txBody>
          <a:bodyPr wrap="squar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Specialized database for novel chemical structures.</a:t>
            </a:r>
            <a:endParaRPr lang="en-US" sz="1750" dirty="0"/>
          </a:p>
        </p:txBody>
      </p:sp>
      <p:pic>
        <p:nvPicPr>
          <p:cNvPr id="13" name="Image 0" descr="preencoded.png"/>
          <p:cNvPicPr>
            <a:picLocks noChangeAspect="1"/>
          </p:cNvPicPr>
          <p:nvPr/>
        </p:nvPicPr>
        <p:blipFill>
          <a:blip r:embed="rId3"/>
          <a:stretch>
            <a:fillRect/>
          </a:stretch>
        </p:blipFill>
        <p:spPr>
          <a:xfrm>
            <a:off x="13716000" y="228600"/>
            <a:ext cx="685800" cy="6858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908328"/>
            <a:ext cx="7556421" cy="1417558"/>
          </a:xfrm>
          <a:prstGeom prst="rect">
            <a:avLst/>
          </a:prstGeom>
          <a:noFill/>
          <a:ln/>
        </p:spPr>
        <p:txBody>
          <a:bodyPr wrap="square" lIns="0" tIns="0" rIns="0" bIns="0" rtlCol="0" anchor="t"/>
          <a:lstStyle/>
          <a:p>
            <a:pPr marL="0" indent="0">
              <a:lnSpc>
                <a:spcPts val="5550"/>
              </a:lnSpc>
              <a:buNone/>
            </a:pPr>
            <a:r>
              <a:rPr lang="en-US" sz="4450" b="1" dirty="0">
                <a:solidFill>
                  <a:srgbClr val="124E73"/>
                </a:solidFill>
                <a:latin typeface="Source Sans Pro Bold" pitchFamily="34" charset="0"/>
                <a:ea typeface="Source Sans Pro Bold" pitchFamily="34" charset="-122"/>
                <a:cs typeface="Source Sans Pro Bold" pitchFamily="34" charset="-120"/>
              </a:rPr>
              <a:t>Introduction to Chemoinformatics</a:t>
            </a:r>
            <a:endParaRPr lang="en-US" sz="4450" dirty="0"/>
          </a:p>
        </p:txBody>
      </p:sp>
      <p:sp>
        <p:nvSpPr>
          <p:cNvPr id="4" name="Shape 1"/>
          <p:cNvSpPr/>
          <p:nvPr/>
        </p:nvSpPr>
        <p:spPr>
          <a:xfrm>
            <a:off x="793790" y="2666048"/>
            <a:ext cx="3664863" cy="2758559"/>
          </a:xfrm>
          <a:prstGeom prst="roundRect">
            <a:avLst>
              <a:gd name="adj" fmla="val 1233"/>
            </a:avLst>
          </a:prstGeom>
          <a:solidFill>
            <a:srgbClr val="F3EEE3"/>
          </a:solidFill>
          <a:ln/>
        </p:spPr>
      </p:sp>
      <p:sp>
        <p:nvSpPr>
          <p:cNvPr id="5" name="Text 2"/>
          <p:cNvSpPr/>
          <p:nvPr/>
        </p:nvSpPr>
        <p:spPr>
          <a:xfrm>
            <a:off x="1020604" y="2892862"/>
            <a:ext cx="2835235" cy="354330"/>
          </a:xfrm>
          <a:prstGeom prst="rect">
            <a:avLst/>
          </a:prstGeom>
          <a:noFill/>
          <a:ln/>
        </p:spPr>
        <p:txBody>
          <a:bodyPr wrap="none" lIns="0" tIns="0" rIns="0" bIns="0" rtlCol="0" anchor="t"/>
          <a:lstStyle/>
          <a:p>
            <a:pPr marL="0" indent="0" algn="just">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Definition</a:t>
            </a:r>
            <a:endParaRPr lang="en-US" sz="2200" dirty="0"/>
          </a:p>
        </p:txBody>
      </p:sp>
      <p:sp>
        <p:nvSpPr>
          <p:cNvPr id="6" name="Text 3"/>
          <p:cNvSpPr/>
          <p:nvPr/>
        </p:nvSpPr>
        <p:spPr>
          <a:xfrm>
            <a:off x="1020604" y="3383280"/>
            <a:ext cx="3211235" cy="1814513"/>
          </a:xfrm>
          <a:prstGeom prst="rect">
            <a:avLst/>
          </a:prstGeom>
          <a:noFill/>
          <a:ln/>
        </p:spPr>
        <p:txBody>
          <a:bodyPr wrap="squar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Chemoinformatics is the application of informatics methods to solve chemical problems, particularly in drug discovery.</a:t>
            </a:r>
            <a:endParaRPr lang="en-US" sz="1750" dirty="0"/>
          </a:p>
        </p:txBody>
      </p:sp>
      <p:sp>
        <p:nvSpPr>
          <p:cNvPr id="7" name="Shape 4"/>
          <p:cNvSpPr/>
          <p:nvPr/>
        </p:nvSpPr>
        <p:spPr>
          <a:xfrm>
            <a:off x="4685467" y="2666048"/>
            <a:ext cx="3664863" cy="2758559"/>
          </a:xfrm>
          <a:prstGeom prst="roundRect">
            <a:avLst>
              <a:gd name="adj" fmla="val 1233"/>
            </a:avLst>
          </a:prstGeom>
          <a:solidFill>
            <a:srgbClr val="F3EEE3"/>
          </a:solidFill>
          <a:ln/>
        </p:spPr>
      </p:sp>
      <p:sp>
        <p:nvSpPr>
          <p:cNvPr id="8" name="Text 5"/>
          <p:cNvSpPr/>
          <p:nvPr/>
        </p:nvSpPr>
        <p:spPr>
          <a:xfrm>
            <a:off x="4912281" y="2892862"/>
            <a:ext cx="2835235" cy="354330"/>
          </a:xfrm>
          <a:prstGeom prst="rect">
            <a:avLst/>
          </a:prstGeom>
          <a:noFill/>
          <a:ln/>
        </p:spPr>
        <p:txBody>
          <a:bodyPr wrap="none" lIns="0" tIns="0" rIns="0" bIns="0" rtlCol="0" anchor="t"/>
          <a:lstStyle/>
          <a:p>
            <a:pPr marL="0" indent="0" algn="just">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Key Components</a:t>
            </a:r>
            <a:endParaRPr lang="en-US" sz="2200" dirty="0"/>
          </a:p>
        </p:txBody>
      </p:sp>
      <p:sp>
        <p:nvSpPr>
          <p:cNvPr id="9" name="Text 6"/>
          <p:cNvSpPr/>
          <p:nvPr/>
        </p:nvSpPr>
        <p:spPr>
          <a:xfrm>
            <a:off x="4912281" y="3383280"/>
            <a:ext cx="3211235" cy="1814513"/>
          </a:xfrm>
          <a:prstGeom prst="rect">
            <a:avLst/>
          </a:prstGeom>
          <a:noFill/>
          <a:ln/>
        </p:spPr>
        <p:txBody>
          <a:bodyPr wrap="squar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It involves the design, creation, organization, management, retrieval, analysis, dissemination, and visualization of chemical information.</a:t>
            </a:r>
            <a:endParaRPr lang="en-US" sz="1750" dirty="0"/>
          </a:p>
        </p:txBody>
      </p:sp>
      <p:sp>
        <p:nvSpPr>
          <p:cNvPr id="10" name="Shape 7"/>
          <p:cNvSpPr/>
          <p:nvPr/>
        </p:nvSpPr>
        <p:spPr>
          <a:xfrm>
            <a:off x="793790" y="5651421"/>
            <a:ext cx="7556421" cy="1669852"/>
          </a:xfrm>
          <a:prstGeom prst="roundRect">
            <a:avLst>
              <a:gd name="adj" fmla="val 2038"/>
            </a:avLst>
          </a:prstGeom>
          <a:solidFill>
            <a:srgbClr val="F3EEE3"/>
          </a:solidFill>
          <a:ln/>
        </p:spPr>
      </p:sp>
      <p:sp>
        <p:nvSpPr>
          <p:cNvPr id="11" name="Text 8"/>
          <p:cNvSpPr/>
          <p:nvPr/>
        </p:nvSpPr>
        <p:spPr>
          <a:xfrm>
            <a:off x="1020604" y="5878235"/>
            <a:ext cx="2835235" cy="354330"/>
          </a:xfrm>
          <a:prstGeom prst="rect">
            <a:avLst/>
          </a:prstGeom>
          <a:noFill/>
          <a:ln/>
        </p:spPr>
        <p:txBody>
          <a:bodyPr wrap="none" lIns="0" tIns="0" rIns="0" bIns="0" rtlCol="0" anchor="t"/>
          <a:lstStyle/>
          <a:p>
            <a:pPr marL="0" indent="0" algn="just">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Industry Impact</a:t>
            </a:r>
            <a:endParaRPr lang="en-US" sz="2200" dirty="0"/>
          </a:p>
        </p:txBody>
      </p:sp>
      <p:sp>
        <p:nvSpPr>
          <p:cNvPr id="12" name="Text 9"/>
          <p:cNvSpPr/>
          <p:nvPr/>
        </p:nvSpPr>
        <p:spPr>
          <a:xfrm>
            <a:off x="1020604" y="6368653"/>
            <a:ext cx="7102793" cy="725805"/>
          </a:xfrm>
          <a:prstGeom prst="rect">
            <a:avLst/>
          </a:prstGeom>
          <a:noFill/>
          <a:ln/>
        </p:spPr>
        <p:txBody>
          <a:bodyPr wrap="squar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Chemoinformatics has become a critical part of the drug discovery process, transforming data into knowledge for better decision-making.</a:t>
            </a:r>
            <a:endParaRPr lang="en-US" sz="17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221581"/>
            <a:ext cx="5670590" cy="708779"/>
          </a:xfrm>
          <a:prstGeom prst="rect">
            <a:avLst/>
          </a:prstGeom>
          <a:noFill/>
          <a:ln/>
        </p:spPr>
        <p:txBody>
          <a:bodyPr wrap="none" lIns="0" tIns="0" rIns="0" bIns="0" rtlCol="0" anchor="t"/>
          <a:lstStyle/>
          <a:p>
            <a:pPr marL="0" indent="0" algn="just">
              <a:lnSpc>
                <a:spcPts val="5550"/>
              </a:lnSpc>
              <a:buNone/>
            </a:pPr>
            <a:r>
              <a:rPr lang="en-US" sz="4450" b="1" dirty="0">
                <a:solidFill>
                  <a:srgbClr val="124E73"/>
                </a:solidFill>
                <a:latin typeface="Source Sans Pro Bold" pitchFamily="34" charset="0"/>
                <a:ea typeface="Source Sans Pro Bold" pitchFamily="34" charset="-122"/>
                <a:cs typeface="Source Sans Pro Bold" pitchFamily="34" charset="-120"/>
              </a:rPr>
              <a:t>Protein Databases</a:t>
            </a:r>
            <a:endParaRPr lang="en-US" sz="4450" dirty="0"/>
          </a:p>
        </p:txBody>
      </p:sp>
      <p:sp>
        <p:nvSpPr>
          <p:cNvPr id="4" name="Shape 1"/>
          <p:cNvSpPr/>
          <p:nvPr/>
        </p:nvSpPr>
        <p:spPr>
          <a:xfrm>
            <a:off x="6605111" y="2270522"/>
            <a:ext cx="30480" cy="4737378"/>
          </a:xfrm>
          <a:prstGeom prst="roundRect">
            <a:avLst>
              <a:gd name="adj" fmla="val 111628"/>
            </a:avLst>
          </a:prstGeom>
          <a:solidFill>
            <a:srgbClr val="D9D4C9"/>
          </a:solidFill>
          <a:ln/>
        </p:spPr>
      </p:sp>
      <p:sp>
        <p:nvSpPr>
          <p:cNvPr id="5" name="Shape 2"/>
          <p:cNvSpPr/>
          <p:nvPr/>
        </p:nvSpPr>
        <p:spPr>
          <a:xfrm>
            <a:off x="6845022" y="2765584"/>
            <a:ext cx="793790" cy="30480"/>
          </a:xfrm>
          <a:prstGeom prst="roundRect">
            <a:avLst>
              <a:gd name="adj" fmla="val 111628"/>
            </a:avLst>
          </a:prstGeom>
          <a:solidFill>
            <a:srgbClr val="D9D4C9"/>
          </a:solidFill>
          <a:ln/>
        </p:spPr>
      </p:sp>
      <p:sp>
        <p:nvSpPr>
          <p:cNvPr id="6" name="Shape 3"/>
          <p:cNvSpPr/>
          <p:nvPr/>
        </p:nvSpPr>
        <p:spPr>
          <a:xfrm>
            <a:off x="6365200" y="2525673"/>
            <a:ext cx="510302" cy="510302"/>
          </a:xfrm>
          <a:prstGeom prst="roundRect">
            <a:avLst>
              <a:gd name="adj" fmla="val 6667"/>
            </a:avLst>
          </a:prstGeom>
          <a:solidFill>
            <a:srgbClr val="F3EEE3"/>
          </a:solidFill>
          <a:ln/>
        </p:spPr>
      </p:sp>
      <p:sp>
        <p:nvSpPr>
          <p:cNvPr id="7" name="Text 4"/>
          <p:cNvSpPr/>
          <p:nvPr/>
        </p:nvSpPr>
        <p:spPr>
          <a:xfrm>
            <a:off x="6530459" y="2610683"/>
            <a:ext cx="179665" cy="340281"/>
          </a:xfrm>
          <a:prstGeom prst="rect">
            <a:avLst/>
          </a:prstGeom>
          <a:noFill/>
          <a:ln/>
        </p:spPr>
        <p:txBody>
          <a:bodyPr wrap="none" lIns="0" tIns="0" rIns="0" bIns="0" rtlCol="0" anchor="t"/>
          <a:lstStyle/>
          <a:p>
            <a:pPr marL="0" indent="0" algn="just">
              <a:lnSpc>
                <a:spcPts val="2650"/>
              </a:lnSpc>
              <a:buNone/>
            </a:pPr>
            <a:r>
              <a:rPr lang="en-US" sz="2650" b="1" dirty="0">
                <a:solidFill>
                  <a:srgbClr val="2B4150"/>
                </a:solidFill>
                <a:latin typeface="Source Sans Pro Bold" pitchFamily="34" charset="0"/>
                <a:ea typeface="Source Sans Pro Bold" pitchFamily="34" charset="-122"/>
                <a:cs typeface="Source Sans Pro Bold" pitchFamily="34" charset="-120"/>
              </a:rPr>
              <a:t>1</a:t>
            </a:r>
            <a:endParaRPr lang="en-US" sz="2650" dirty="0"/>
          </a:p>
        </p:txBody>
      </p:sp>
      <p:sp>
        <p:nvSpPr>
          <p:cNvPr id="8" name="Text 5"/>
          <p:cNvSpPr/>
          <p:nvPr/>
        </p:nvSpPr>
        <p:spPr>
          <a:xfrm>
            <a:off x="7867888" y="2497336"/>
            <a:ext cx="3019068" cy="354330"/>
          </a:xfrm>
          <a:prstGeom prst="rect">
            <a:avLst/>
          </a:prstGeom>
          <a:noFill/>
          <a:ln/>
        </p:spPr>
        <p:txBody>
          <a:bodyPr wrap="none" lIns="0" tIns="0" rIns="0" bIns="0" rtlCol="0" anchor="t"/>
          <a:lstStyle/>
          <a:p>
            <a:pPr marL="0" indent="0" algn="just">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PDB (Protein Data Bank)</a:t>
            </a:r>
            <a:endParaRPr lang="en-US" sz="2200" dirty="0"/>
          </a:p>
        </p:txBody>
      </p:sp>
      <p:sp>
        <p:nvSpPr>
          <p:cNvPr id="9" name="Text 6"/>
          <p:cNvSpPr/>
          <p:nvPr/>
        </p:nvSpPr>
        <p:spPr>
          <a:xfrm>
            <a:off x="7867888" y="2987754"/>
            <a:ext cx="5619631" cy="362903"/>
          </a:xfrm>
          <a:prstGeom prst="rect">
            <a:avLst/>
          </a:prstGeom>
          <a:noFill/>
          <a:ln/>
        </p:spPr>
        <p:txBody>
          <a:bodyPr wrap="non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3D structural data of proteins and nucleic acids.</a:t>
            </a:r>
            <a:endParaRPr lang="en-US" sz="1750" dirty="0"/>
          </a:p>
        </p:txBody>
      </p:sp>
      <p:sp>
        <p:nvSpPr>
          <p:cNvPr id="10" name="Shape 7"/>
          <p:cNvSpPr/>
          <p:nvPr/>
        </p:nvSpPr>
        <p:spPr>
          <a:xfrm>
            <a:off x="6845022" y="4299347"/>
            <a:ext cx="793790" cy="30480"/>
          </a:xfrm>
          <a:prstGeom prst="roundRect">
            <a:avLst>
              <a:gd name="adj" fmla="val 111628"/>
            </a:avLst>
          </a:prstGeom>
          <a:solidFill>
            <a:srgbClr val="D9D4C9"/>
          </a:solidFill>
          <a:ln/>
        </p:spPr>
      </p:sp>
      <p:sp>
        <p:nvSpPr>
          <p:cNvPr id="11" name="Shape 8"/>
          <p:cNvSpPr/>
          <p:nvPr/>
        </p:nvSpPr>
        <p:spPr>
          <a:xfrm>
            <a:off x="6365200" y="4059436"/>
            <a:ext cx="510302" cy="510302"/>
          </a:xfrm>
          <a:prstGeom prst="roundRect">
            <a:avLst>
              <a:gd name="adj" fmla="val 6667"/>
            </a:avLst>
          </a:prstGeom>
          <a:solidFill>
            <a:srgbClr val="F3EEE3"/>
          </a:solidFill>
          <a:ln/>
        </p:spPr>
      </p:sp>
      <p:sp>
        <p:nvSpPr>
          <p:cNvPr id="12" name="Text 9"/>
          <p:cNvSpPr/>
          <p:nvPr/>
        </p:nvSpPr>
        <p:spPr>
          <a:xfrm>
            <a:off x="6530459" y="4144447"/>
            <a:ext cx="179665" cy="340281"/>
          </a:xfrm>
          <a:prstGeom prst="rect">
            <a:avLst/>
          </a:prstGeom>
          <a:noFill/>
          <a:ln/>
        </p:spPr>
        <p:txBody>
          <a:bodyPr wrap="none" lIns="0" tIns="0" rIns="0" bIns="0" rtlCol="0" anchor="t"/>
          <a:lstStyle/>
          <a:p>
            <a:pPr marL="0" indent="0" algn="just">
              <a:lnSpc>
                <a:spcPts val="2650"/>
              </a:lnSpc>
              <a:buNone/>
            </a:pPr>
            <a:r>
              <a:rPr lang="en-US" sz="2650" b="1" dirty="0">
                <a:solidFill>
                  <a:srgbClr val="2B4150"/>
                </a:solidFill>
                <a:latin typeface="Source Sans Pro Bold" pitchFamily="34" charset="0"/>
                <a:ea typeface="Source Sans Pro Bold" pitchFamily="34" charset="-122"/>
                <a:cs typeface="Source Sans Pro Bold" pitchFamily="34" charset="-120"/>
              </a:rPr>
              <a:t>2</a:t>
            </a:r>
            <a:endParaRPr lang="en-US" sz="2650" dirty="0"/>
          </a:p>
        </p:txBody>
      </p:sp>
      <p:sp>
        <p:nvSpPr>
          <p:cNvPr id="13" name="Text 10"/>
          <p:cNvSpPr/>
          <p:nvPr/>
        </p:nvSpPr>
        <p:spPr>
          <a:xfrm>
            <a:off x="7867888" y="4031099"/>
            <a:ext cx="2835235" cy="354330"/>
          </a:xfrm>
          <a:prstGeom prst="rect">
            <a:avLst/>
          </a:prstGeom>
          <a:noFill/>
          <a:ln/>
        </p:spPr>
        <p:txBody>
          <a:bodyPr wrap="none" lIns="0" tIns="0" rIns="0" bIns="0" rtlCol="0" anchor="t"/>
          <a:lstStyle/>
          <a:p>
            <a:pPr marL="0" indent="0" algn="just">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UniProt</a:t>
            </a:r>
            <a:endParaRPr lang="en-US" sz="2200" dirty="0"/>
          </a:p>
        </p:txBody>
      </p:sp>
      <p:sp>
        <p:nvSpPr>
          <p:cNvPr id="14" name="Text 11"/>
          <p:cNvSpPr/>
          <p:nvPr/>
        </p:nvSpPr>
        <p:spPr>
          <a:xfrm>
            <a:off x="7867888" y="4521517"/>
            <a:ext cx="5619631" cy="725805"/>
          </a:xfrm>
          <a:prstGeom prst="rect">
            <a:avLst/>
          </a:prstGeom>
          <a:noFill/>
          <a:ln/>
        </p:spPr>
        <p:txBody>
          <a:bodyPr wrap="squar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Comprehensive resource for protein sequence and function information.</a:t>
            </a:r>
            <a:endParaRPr lang="en-US" sz="1750" dirty="0"/>
          </a:p>
        </p:txBody>
      </p:sp>
      <p:sp>
        <p:nvSpPr>
          <p:cNvPr id="15" name="Shape 12"/>
          <p:cNvSpPr/>
          <p:nvPr/>
        </p:nvSpPr>
        <p:spPr>
          <a:xfrm>
            <a:off x="6845022" y="6196013"/>
            <a:ext cx="793790" cy="30480"/>
          </a:xfrm>
          <a:prstGeom prst="roundRect">
            <a:avLst>
              <a:gd name="adj" fmla="val 111628"/>
            </a:avLst>
          </a:prstGeom>
          <a:solidFill>
            <a:srgbClr val="D9D4C9"/>
          </a:solidFill>
          <a:ln/>
        </p:spPr>
      </p:sp>
      <p:sp>
        <p:nvSpPr>
          <p:cNvPr id="16" name="Shape 13"/>
          <p:cNvSpPr/>
          <p:nvPr/>
        </p:nvSpPr>
        <p:spPr>
          <a:xfrm>
            <a:off x="6365200" y="5956102"/>
            <a:ext cx="510302" cy="510302"/>
          </a:xfrm>
          <a:prstGeom prst="roundRect">
            <a:avLst>
              <a:gd name="adj" fmla="val 6667"/>
            </a:avLst>
          </a:prstGeom>
          <a:solidFill>
            <a:srgbClr val="F3EEE3"/>
          </a:solidFill>
          <a:ln/>
        </p:spPr>
      </p:sp>
      <p:sp>
        <p:nvSpPr>
          <p:cNvPr id="17" name="Text 14"/>
          <p:cNvSpPr/>
          <p:nvPr/>
        </p:nvSpPr>
        <p:spPr>
          <a:xfrm>
            <a:off x="6530459" y="6041112"/>
            <a:ext cx="179665" cy="340281"/>
          </a:xfrm>
          <a:prstGeom prst="rect">
            <a:avLst/>
          </a:prstGeom>
          <a:noFill/>
          <a:ln/>
        </p:spPr>
        <p:txBody>
          <a:bodyPr wrap="none" lIns="0" tIns="0" rIns="0" bIns="0" rtlCol="0" anchor="t"/>
          <a:lstStyle/>
          <a:p>
            <a:pPr marL="0" indent="0" algn="just">
              <a:lnSpc>
                <a:spcPts val="2650"/>
              </a:lnSpc>
              <a:buNone/>
            </a:pPr>
            <a:r>
              <a:rPr lang="en-US" sz="2650" b="1" dirty="0">
                <a:solidFill>
                  <a:srgbClr val="2B4150"/>
                </a:solidFill>
                <a:latin typeface="Source Sans Pro Bold" pitchFamily="34" charset="0"/>
                <a:ea typeface="Source Sans Pro Bold" pitchFamily="34" charset="-122"/>
                <a:cs typeface="Source Sans Pro Bold" pitchFamily="34" charset="-120"/>
              </a:rPr>
              <a:t>3</a:t>
            </a:r>
            <a:endParaRPr lang="en-US" sz="2650" dirty="0"/>
          </a:p>
        </p:txBody>
      </p:sp>
      <p:sp>
        <p:nvSpPr>
          <p:cNvPr id="18" name="Text 15"/>
          <p:cNvSpPr/>
          <p:nvPr/>
        </p:nvSpPr>
        <p:spPr>
          <a:xfrm>
            <a:off x="7867888" y="5927765"/>
            <a:ext cx="2835235" cy="354330"/>
          </a:xfrm>
          <a:prstGeom prst="rect">
            <a:avLst/>
          </a:prstGeom>
          <a:noFill/>
          <a:ln/>
        </p:spPr>
        <p:txBody>
          <a:bodyPr wrap="none" lIns="0" tIns="0" rIns="0" bIns="0" rtlCol="0" anchor="t"/>
          <a:lstStyle/>
          <a:p>
            <a:pPr marL="0" indent="0" algn="just">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InterPro</a:t>
            </a:r>
            <a:endParaRPr lang="en-US" sz="2200" dirty="0"/>
          </a:p>
        </p:txBody>
      </p:sp>
      <p:sp>
        <p:nvSpPr>
          <p:cNvPr id="19" name="Text 16"/>
          <p:cNvSpPr/>
          <p:nvPr/>
        </p:nvSpPr>
        <p:spPr>
          <a:xfrm>
            <a:off x="7867888" y="6418183"/>
            <a:ext cx="5619631" cy="362903"/>
          </a:xfrm>
          <a:prstGeom prst="rect">
            <a:avLst/>
          </a:prstGeom>
          <a:noFill/>
          <a:ln/>
        </p:spPr>
        <p:txBody>
          <a:bodyPr wrap="non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Integrated database of protein families, domains, and sites.</a:t>
            </a:r>
            <a:endParaRPr lang="en-US" sz="1750" dirty="0"/>
          </a:p>
        </p:txBody>
      </p:sp>
      <p:pic>
        <p:nvPicPr>
          <p:cNvPr id="20" name="Image 1" descr="preencoded.png"/>
          <p:cNvPicPr>
            <a:picLocks noChangeAspect="1"/>
          </p:cNvPicPr>
          <p:nvPr/>
        </p:nvPicPr>
        <p:blipFill>
          <a:blip r:embed="rId4"/>
          <a:stretch>
            <a:fillRect/>
          </a:stretch>
        </p:blipFill>
        <p:spPr>
          <a:xfrm>
            <a:off x="13716000" y="228600"/>
            <a:ext cx="685800" cy="6858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868561"/>
            <a:ext cx="7010162" cy="708779"/>
          </a:xfrm>
          <a:prstGeom prst="rect">
            <a:avLst/>
          </a:prstGeom>
          <a:noFill/>
          <a:ln/>
        </p:spPr>
        <p:txBody>
          <a:bodyPr wrap="none" lIns="0" tIns="0" rIns="0" bIns="0" rtlCol="0" anchor="t"/>
          <a:lstStyle/>
          <a:p>
            <a:pPr marL="0" indent="0" algn="just">
              <a:lnSpc>
                <a:spcPts val="5550"/>
              </a:lnSpc>
              <a:buNone/>
            </a:pPr>
            <a:r>
              <a:rPr lang="en-US" sz="4450" b="1" dirty="0">
                <a:solidFill>
                  <a:srgbClr val="124E73"/>
                </a:solidFill>
                <a:latin typeface="Source Sans Pro Bold" pitchFamily="34" charset="0"/>
                <a:ea typeface="Source Sans Pro Bold" pitchFamily="34" charset="-122"/>
                <a:cs typeface="Source Sans Pro Bold" pitchFamily="34" charset="-120"/>
              </a:rPr>
              <a:t>Systems Biology Integration</a:t>
            </a:r>
            <a:endParaRPr lang="en-US" sz="4450" dirty="0"/>
          </a:p>
        </p:txBody>
      </p:sp>
      <p:pic>
        <p:nvPicPr>
          <p:cNvPr id="4" name="Image 1" descr="preencoded.png"/>
          <p:cNvPicPr>
            <a:picLocks noChangeAspect="1"/>
          </p:cNvPicPr>
          <p:nvPr/>
        </p:nvPicPr>
        <p:blipFill>
          <a:blip r:embed="rId4"/>
          <a:stretch>
            <a:fillRect/>
          </a:stretch>
        </p:blipFill>
        <p:spPr>
          <a:xfrm>
            <a:off x="793790" y="1917502"/>
            <a:ext cx="1134070" cy="1814513"/>
          </a:xfrm>
          <a:prstGeom prst="rect">
            <a:avLst/>
          </a:prstGeom>
        </p:spPr>
      </p:pic>
      <p:sp>
        <p:nvSpPr>
          <p:cNvPr id="5" name="Text 1"/>
          <p:cNvSpPr/>
          <p:nvPr/>
        </p:nvSpPr>
        <p:spPr>
          <a:xfrm>
            <a:off x="2268022" y="2144316"/>
            <a:ext cx="2835235" cy="354330"/>
          </a:xfrm>
          <a:prstGeom prst="rect">
            <a:avLst/>
          </a:prstGeom>
          <a:noFill/>
          <a:ln/>
        </p:spPr>
        <p:txBody>
          <a:bodyPr wrap="none" lIns="0" tIns="0" rIns="0" bIns="0" rtlCol="0" anchor="t"/>
          <a:lstStyle/>
          <a:p>
            <a:pPr marL="0" indent="0" algn="just">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KEGG Database</a:t>
            </a:r>
            <a:endParaRPr lang="en-US" sz="2200" dirty="0"/>
          </a:p>
        </p:txBody>
      </p:sp>
      <p:sp>
        <p:nvSpPr>
          <p:cNvPr id="6" name="Text 2"/>
          <p:cNvSpPr/>
          <p:nvPr/>
        </p:nvSpPr>
        <p:spPr>
          <a:xfrm>
            <a:off x="2268022" y="2634734"/>
            <a:ext cx="6082189" cy="725805"/>
          </a:xfrm>
          <a:prstGeom prst="rect">
            <a:avLst/>
          </a:prstGeom>
          <a:noFill/>
          <a:ln/>
        </p:spPr>
        <p:txBody>
          <a:bodyPr wrap="squar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Comprehensive resource for understanding complex biological systems.</a:t>
            </a:r>
            <a:endParaRPr lang="en-US" sz="1750" dirty="0"/>
          </a:p>
        </p:txBody>
      </p:sp>
      <p:pic>
        <p:nvPicPr>
          <p:cNvPr id="7" name="Image 2" descr="preencoded.png"/>
          <p:cNvPicPr>
            <a:picLocks noChangeAspect="1"/>
          </p:cNvPicPr>
          <p:nvPr/>
        </p:nvPicPr>
        <p:blipFill>
          <a:blip r:embed="rId5"/>
          <a:stretch>
            <a:fillRect/>
          </a:stretch>
        </p:blipFill>
        <p:spPr>
          <a:xfrm>
            <a:off x="793790" y="3732014"/>
            <a:ext cx="1134070" cy="1814513"/>
          </a:xfrm>
          <a:prstGeom prst="rect">
            <a:avLst/>
          </a:prstGeom>
        </p:spPr>
      </p:pic>
      <p:sp>
        <p:nvSpPr>
          <p:cNvPr id="8" name="Text 3"/>
          <p:cNvSpPr/>
          <p:nvPr/>
        </p:nvSpPr>
        <p:spPr>
          <a:xfrm>
            <a:off x="2268022" y="3958828"/>
            <a:ext cx="2835235" cy="354330"/>
          </a:xfrm>
          <a:prstGeom prst="rect">
            <a:avLst/>
          </a:prstGeom>
          <a:noFill/>
          <a:ln/>
        </p:spPr>
        <p:txBody>
          <a:bodyPr wrap="none" lIns="0" tIns="0" rIns="0" bIns="0" rtlCol="0" anchor="t"/>
          <a:lstStyle/>
          <a:p>
            <a:pPr marL="0" indent="0" algn="just">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Pathway Analysis</a:t>
            </a:r>
            <a:endParaRPr lang="en-US" sz="2200" dirty="0"/>
          </a:p>
        </p:txBody>
      </p:sp>
      <p:sp>
        <p:nvSpPr>
          <p:cNvPr id="9" name="Text 4"/>
          <p:cNvSpPr/>
          <p:nvPr/>
        </p:nvSpPr>
        <p:spPr>
          <a:xfrm>
            <a:off x="2268022" y="4449247"/>
            <a:ext cx="6082189" cy="362903"/>
          </a:xfrm>
          <a:prstGeom prst="rect">
            <a:avLst/>
          </a:prstGeom>
          <a:noFill/>
          <a:ln/>
        </p:spPr>
        <p:txBody>
          <a:bodyPr wrap="non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Integrate molecular interactions into biological pathways.</a:t>
            </a:r>
            <a:endParaRPr lang="en-US" sz="1750" dirty="0"/>
          </a:p>
        </p:txBody>
      </p:sp>
      <p:pic>
        <p:nvPicPr>
          <p:cNvPr id="10" name="Image 3" descr="preencoded.png"/>
          <p:cNvPicPr>
            <a:picLocks noChangeAspect="1"/>
          </p:cNvPicPr>
          <p:nvPr/>
        </p:nvPicPr>
        <p:blipFill>
          <a:blip r:embed="rId6"/>
          <a:stretch>
            <a:fillRect/>
          </a:stretch>
        </p:blipFill>
        <p:spPr>
          <a:xfrm>
            <a:off x="793790" y="5546527"/>
            <a:ext cx="1134070" cy="1814513"/>
          </a:xfrm>
          <a:prstGeom prst="rect">
            <a:avLst/>
          </a:prstGeom>
        </p:spPr>
      </p:pic>
      <p:sp>
        <p:nvSpPr>
          <p:cNvPr id="11" name="Text 5"/>
          <p:cNvSpPr/>
          <p:nvPr/>
        </p:nvSpPr>
        <p:spPr>
          <a:xfrm>
            <a:off x="2268022" y="5773341"/>
            <a:ext cx="2835235" cy="354330"/>
          </a:xfrm>
          <a:prstGeom prst="rect">
            <a:avLst/>
          </a:prstGeom>
          <a:noFill/>
          <a:ln/>
        </p:spPr>
        <p:txBody>
          <a:bodyPr wrap="none" lIns="0" tIns="0" rIns="0" bIns="0" rtlCol="0" anchor="t"/>
          <a:lstStyle/>
          <a:p>
            <a:pPr marL="0" indent="0" algn="just">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Network Visualization</a:t>
            </a:r>
            <a:endParaRPr lang="en-US" sz="2200" dirty="0"/>
          </a:p>
        </p:txBody>
      </p:sp>
      <p:sp>
        <p:nvSpPr>
          <p:cNvPr id="12" name="Text 6"/>
          <p:cNvSpPr/>
          <p:nvPr/>
        </p:nvSpPr>
        <p:spPr>
          <a:xfrm>
            <a:off x="2268022" y="6263759"/>
            <a:ext cx="6082189" cy="362903"/>
          </a:xfrm>
          <a:prstGeom prst="rect">
            <a:avLst/>
          </a:prstGeom>
          <a:noFill/>
          <a:ln/>
        </p:spPr>
        <p:txBody>
          <a:bodyPr wrap="non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Graphical representation of complex biological networks.</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677228"/>
            <a:ext cx="7177921" cy="708779"/>
          </a:xfrm>
          <a:prstGeom prst="rect">
            <a:avLst/>
          </a:prstGeom>
          <a:noFill/>
          <a:ln/>
        </p:spPr>
        <p:txBody>
          <a:bodyPr wrap="none" lIns="0" tIns="0" rIns="0" bIns="0" rtlCol="0" anchor="t"/>
          <a:lstStyle/>
          <a:p>
            <a:pPr marL="0" indent="0" algn="just">
              <a:lnSpc>
                <a:spcPts val="5550"/>
              </a:lnSpc>
              <a:buNone/>
            </a:pPr>
            <a:r>
              <a:rPr lang="en-US" sz="4450" b="1" dirty="0">
                <a:solidFill>
                  <a:srgbClr val="124E73"/>
                </a:solidFill>
                <a:latin typeface="Source Sans Pro Bold" pitchFamily="34" charset="0"/>
                <a:ea typeface="Source Sans Pro Bold" pitchFamily="34" charset="-122"/>
                <a:cs typeface="Source Sans Pro Bold" pitchFamily="34" charset="-120"/>
              </a:rPr>
              <a:t>History of Chemoinformatics</a:t>
            </a:r>
            <a:endParaRPr lang="en-US" sz="4450" dirty="0"/>
          </a:p>
        </p:txBody>
      </p:sp>
      <p:sp>
        <p:nvSpPr>
          <p:cNvPr id="4" name="Shape 1"/>
          <p:cNvSpPr/>
          <p:nvPr/>
        </p:nvSpPr>
        <p:spPr>
          <a:xfrm>
            <a:off x="6605111" y="1726168"/>
            <a:ext cx="30480" cy="5826085"/>
          </a:xfrm>
          <a:prstGeom prst="roundRect">
            <a:avLst>
              <a:gd name="adj" fmla="val 111628"/>
            </a:avLst>
          </a:prstGeom>
          <a:solidFill>
            <a:srgbClr val="D9D4C9"/>
          </a:solidFill>
          <a:ln/>
        </p:spPr>
      </p:sp>
      <p:sp>
        <p:nvSpPr>
          <p:cNvPr id="5" name="Shape 2"/>
          <p:cNvSpPr/>
          <p:nvPr/>
        </p:nvSpPr>
        <p:spPr>
          <a:xfrm>
            <a:off x="6845022" y="2221230"/>
            <a:ext cx="793790" cy="30480"/>
          </a:xfrm>
          <a:prstGeom prst="roundRect">
            <a:avLst>
              <a:gd name="adj" fmla="val 111628"/>
            </a:avLst>
          </a:prstGeom>
          <a:solidFill>
            <a:srgbClr val="D9D4C9"/>
          </a:solidFill>
          <a:ln/>
        </p:spPr>
      </p:sp>
      <p:sp>
        <p:nvSpPr>
          <p:cNvPr id="6" name="Shape 3"/>
          <p:cNvSpPr/>
          <p:nvPr/>
        </p:nvSpPr>
        <p:spPr>
          <a:xfrm>
            <a:off x="6365200" y="1981319"/>
            <a:ext cx="510302" cy="510302"/>
          </a:xfrm>
          <a:prstGeom prst="roundRect">
            <a:avLst>
              <a:gd name="adj" fmla="val 6667"/>
            </a:avLst>
          </a:prstGeom>
          <a:solidFill>
            <a:srgbClr val="F3EEE3"/>
          </a:solidFill>
          <a:ln/>
        </p:spPr>
      </p:sp>
      <p:sp>
        <p:nvSpPr>
          <p:cNvPr id="7" name="Text 4"/>
          <p:cNvSpPr/>
          <p:nvPr/>
        </p:nvSpPr>
        <p:spPr>
          <a:xfrm>
            <a:off x="6530459" y="2066330"/>
            <a:ext cx="179665" cy="340281"/>
          </a:xfrm>
          <a:prstGeom prst="rect">
            <a:avLst/>
          </a:prstGeom>
          <a:noFill/>
          <a:ln/>
        </p:spPr>
        <p:txBody>
          <a:bodyPr wrap="none" lIns="0" tIns="0" rIns="0" bIns="0" rtlCol="0" anchor="t"/>
          <a:lstStyle/>
          <a:p>
            <a:pPr marL="0" indent="0" algn="just">
              <a:lnSpc>
                <a:spcPts val="2650"/>
              </a:lnSpc>
              <a:buNone/>
            </a:pPr>
            <a:r>
              <a:rPr lang="en-US" sz="2650" b="1" dirty="0">
                <a:solidFill>
                  <a:srgbClr val="2B4150"/>
                </a:solidFill>
                <a:latin typeface="Source Sans Pro Bold" pitchFamily="34" charset="0"/>
                <a:ea typeface="Source Sans Pro Bold" pitchFamily="34" charset="-122"/>
                <a:cs typeface="Source Sans Pro Bold" pitchFamily="34" charset="-120"/>
              </a:rPr>
              <a:t>1</a:t>
            </a:r>
            <a:endParaRPr lang="en-US" sz="2650" dirty="0"/>
          </a:p>
        </p:txBody>
      </p:sp>
      <p:sp>
        <p:nvSpPr>
          <p:cNvPr id="8" name="Text 5"/>
          <p:cNvSpPr/>
          <p:nvPr/>
        </p:nvSpPr>
        <p:spPr>
          <a:xfrm>
            <a:off x="7867888" y="1952982"/>
            <a:ext cx="2835235" cy="354330"/>
          </a:xfrm>
          <a:prstGeom prst="rect">
            <a:avLst/>
          </a:prstGeom>
          <a:noFill/>
          <a:ln/>
        </p:spPr>
        <p:txBody>
          <a:bodyPr wrap="none" lIns="0" tIns="0" rIns="0" bIns="0" rtlCol="0" anchor="t"/>
          <a:lstStyle/>
          <a:p>
            <a:pPr marL="0" indent="0" algn="just">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Mid-1970s</a:t>
            </a:r>
            <a:endParaRPr lang="en-US" sz="2200" dirty="0"/>
          </a:p>
        </p:txBody>
      </p:sp>
      <p:sp>
        <p:nvSpPr>
          <p:cNvPr id="9" name="Text 6"/>
          <p:cNvSpPr/>
          <p:nvPr/>
        </p:nvSpPr>
        <p:spPr>
          <a:xfrm>
            <a:off x="7867888" y="2443401"/>
            <a:ext cx="5968722" cy="1088708"/>
          </a:xfrm>
          <a:prstGeom prst="rect">
            <a:avLst/>
          </a:prstGeom>
          <a:noFill/>
          <a:ln/>
        </p:spPr>
        <p:txBody>
          <a:bodyPr wrap="squar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Chemistry and information management begin to intertwine, applied to protein structure prediction and X-ray crystallography analysis.</a:t>
            </a:r>
            <a:endParaRPr lang="en-US" sz="1750" dirty="0"/>
          </a:p>
        </p:txBody>
      </p:sp>
      <p:sp>
        <p:nvSpPr>
          <p:cNvPr id="10" name="Shape 7"/>
          <p:cNvSpPr/>
          <p:nvPr/>
        </p:nvSpPr>
        <p:spPr>
          <a:xfrm>
            <a:off x="6845022" y="4480798"/>
            <a:ext cx="793790" cy="30480"/>
          </a:xfrm>
          <a:prstGeom prst="roundRect">
            <a:avLst>
              <a:gd name="adj" fmla="val 111628"/>
            </a:avLst>
          </a:prstGeom>
          <a:solidFill>
            <a:srgbClr val="D9D4C9"/>
          </a:solidFill>
          <a:ln/>
        </p:spPr>
      </p:sp>
      <p:sp>
        <p:nvSpPr>
          <p:cNvPr id="11" name="Shape 8"/>
          <p:cNvSpPr/>
          <p:nvPr/>
        </p:nvSpPr>
        <p:spPr>
          <a:xfrm>
            <a:off x="6365200" y="4240887"/>
            <a:ext cx="510302" cy="510302"/>
          </a:xfrm>
          <a:prstGeom prst="roundRect">
            <a:avLst>
              <a:gd name="adj" fmla="val 6667"/>
            </a:avLst>
          </a:prstGeom>
          <a:solidFill>
            <a:srgbClr val="F3EEE3"/>
          </a:solidFill>
          <a:ln/>
        </p:spPr>
      </p:sp>
      <p:sp>
        <p:nvSpPr>
          <p:cNvPr id="12" name="Text 9"/>
          <p:cNvSpPr/>
          <p:nvPr/>
        </p:nvSpPr>
        <p:spPr>
          <a:xfrm>
            <a:off x="6530459" y="4325898"/>
            <a:ext cx="179665" cy="340281"/>
          </a:xfrm>
          <a:prstGeom prst="rect">
            <a:avLst/>
          </a:prstGeom>
          <a:noFill/>
          <a:ln/>
        </p:spPr>
        <p:txBody>
          <a:bodyPr wrap="none" lIns="0" tIns="0" rIns="0" bIns="0" rtlCol="0" anchor="t"/>
          <a:lstStyle/>
          <a:p>
            <a:pPr marL="0" indent="0" algn="just">
              <a:lnSpc>
                <a:spcPts val="2650"/>
              </a:lnSpc>
              <a:buNone/>
            </a:pPr>
            <a:r>
              <a:rPr lang="en-US" sz="2650" b="1" dirty="0">
                <a:solidFill>
                  <a:srgbClr val="2B4150"/>
                </a:solidFill>
                <a:latin typeface="Source Sans Pro Bold" pitchFamily="34" charset="0"/>
                <a:ea typeface="Source Sans Pro Bold" pitchFamily="34" charset="-122"/>
                <a:cs typeface="Source Sans Pro Bold" pitchFamily="34" charset="-120"/>
              </a:rPr>
              <a:t>2</a:t>
            </a:r>
            <a:endParaRPr lang="en-US" sz="2650" dirty="0"/>
          </a:p>
        </p:txBody>
      </p:sp>
      <p:sp>
        <p:nvSpPr>
          <p:cNvPr id="13" name="Text 10"/>
          <p:cNvSpPr/>
          <p:nvPr/>
        </p:nvSpPr>
        <p:spPr>
          <a:xfrm>
            <a:off x="7867888" y="4212550"/>
            <a:ext cx="2835235" cy="354330"/>
          </a:xfrm>
          <a:prstGeom prst="rect">
            <a:avLst/>
          </a:prstGeom>
          <a:noFill/>
          <a:ln/>
        </p:spPr>
        <p:txBody>
          <a:bodyPr wrap="none" lIns="0" tIns="0" rIns="0" bIns="0" rtlCol="0" anchor="t"/>
          <a:lstStyle/>
          <a:p>
            <a:pPr marL="0" indent="0" algn="just">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Early 1980s</a:t>
            </a:r>
            <a:endParaRPr lang="en-US" sz="2200" dirty="0"/>
          </a:p>
        </p:txBody>
      </p:sp>
      <p:sp>
        <p:nvSpPr>
          <p:cNvPr id="14" name="Text 11"/>
          <p:cNvSpPr/>
          <p:nvPr/>
        </p:nvSpPr>
        <p:spPr>
          <a:xfrm>
            <a:off x="7867888" y="4702969"/>
            <a:ext cx="5968722" cy="725805"/>
          </a:xfrm>
          <a:prstGeom prst="rect">
            <a:avLst/>
          </a:prstGeom>
          <a:noFill/>
          <a:ln/>
        </p:spPr>
        <p:txBody>
          <a:bodyPr wrap="squar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Computer technology becomes a core component for medical chemists in solving chemical problems.</a:t>
            </a:r>
            <a:endParaRPr lang="en-US" sz="1750" dirty="0"/>
          </a:p>
        </p:txBody>
      </p:sp>
      <p:sp>
        <p:nvSpPr>
          <p:cNvPr id="15" name="Shape 12"/>
          <p:cNvSpPr/>
          <p:nvPr/>
        </p:nvSpPr>
        <p:spPr>
          <a:xfrm>
            <a:off x="6845022" y="6377464"/>
            <a:ext cx="793790" cy="30480"/>
          </a:xfrm>
          <a:prstGeom prst="roundRect">
            <a:avLst>
              <a:gd name="adj" fmla="val 111628"/>
            </a:avLst>
          </a:prstGeom>
          <a:solidFill>
            <a:srgbClr val="D9D4C9"/>
          </a:solidFill>
          <a:ln/>
        </p:spPr>
      </p:sp>
      <p:sp>
        <p:nvSpPr>
          <p:cNvPr id="16" name="Shape 13"/>
          <p:cNvSpPr/>
          <p:nvPr/>
        </p:nvSpPr>
        <p:spPr>
          <a:xfrm>
            <a:off x="6365200" y="6137553"/>
            <a:ext cx="510302" cy="510302"/>
          </a:xfrm>
          <a:prstGeom prst="roundRect">
            <a:avLst>
              <a:gd name="adj" fmla="val 6667"/>
            </a:avLst>
          </a:prstGeom>
          <a:solidFill>
            <a:srgbClr val="F3EEE3"/>
          </a:solidFill>
          <a:ln/>
        </p:spPr>
      </p:sp>
      <p:sp>
        <p:nvSpPr>
          <p:cNvPr id="17" name="Text 14"/>
          <p:cNvSpPr/>
          <p:nvPr/>
        </p:nvSpPr>
        <p:spPr>
          <a:xfrm>
            <a:off x="6530459" y="6222563"/>
            <a:ext cx="179665" cy="340281"/>
          </a:xfrm>
          <a:prstGeom prst="rect">
            <a:avLst/>
          </a:prstGeom>
          <a:noFill/>
          <a:ln/>
        </p:spPr>
        <p:txBody>
          <a:bodyPr wrap="none" lIns="0" tIns="0" rIns="0" bIns="0" rtlCol="0" anchor="t"/>
          <a:lstStyle/>
          <a:p>
            <a:pPr marL="0" indent="0" algn="just">
              <a:lnSpc>
                <a:spcPts val="2650"/>
              </a:lnSpc>
              <a:buNone/>
            </a:pPr>
            <a:r>
              <a:rPr lang="en-US" sz="2650" b="1" dirty="0">
                <a:solidFill>
                  <a:srgbClr val="2B4150"/>
                </a:solidFill>
                <a:latin typeface="Source Sans Pro Bold" pitchFamily="34" charset="0"/>
                <a:ea typeface="Source Sans Pro Bold" pitchFamily="34" charset="-122"/>
                <a:cs typeface="Source Sans Pro Bold" pitchFamily="34" charset="-120"/>
              </a:rPr>
              <a:t>3</a:t>
            </a:r>
            <a:endParaRPr lang="en-US" sz="2650" dirty="0"/>
          </a:p>
        </p:txBody>
      </p:sp>
      <p:sp>
        <p:nvSpPr>
          <p:cNvPr id="18" name="Text 15"/>
          <p:cNvSpPr/>
          <p:nvPr/>
        </p:nvSpPr>
        <p:spPr>
          <a:xfrm>
            <a:off x="7867888" y="6109216"/>
            <a:ext cx="2835235" cy="354330"/>
          </a:xfrm>
          <a:prstGeom prst="rect">
            <a:avLst/>
          </a:prstGeom>
          <a:noFill/>
          <a:ln/>
        </p:spPr>
        <p:txBody>
          <a:bodyPr wrap="none" lIns="0" tIns="0" rIns="0" bIns="0" rtlCol="0" anchor="t"/>
          <a:lstStyle/>
          <a:p>
            <a:pPr marL="0" indent="0" algn="just">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Late 1990s</a:t>
            </a:r>
            <a:endParaRPr lang="en-US" sz="2200" dirty="0"/>
          </a:p>
        </p:txBody>
      </p:sp>
      <p:sp>
        <p:nvSpPr>
          <p:cNvPr id="19" name="Text 16"/>
          <p:cNvSpPr/>
          <p:nvPr/>
        </p:nvSpPr>
        <p:spPr>
          <a:xfrm>
            <a:off x="7867888" y="6599634"/>
            <a:ext cx="5968722" cy="725805"/>
          </a:xfrm>
          <a:prstGeom prst="rect">
            <a:avLst/>
          </a:prstGeom>
          <a:noFill/>
          <a:ln/>
        </p:spPr>
        <p:txBody>
          <a:bodyPr wrap="squar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The term "chemoinformatics" is coined and defined by experts like F.K. Brown and G. Paris.</a:t>
            </a:r>
            <a:endParaRPr lang="en-US" sz="1750" dirty="0"/>
          </a:p>
        </p:txBody>
      </p:sp>
      <p:pic>
        <p:nvPicPr>
          <p:cNvPr id="20" name="Image 1" descr="preencoded.png"/>
          <p:cNvPicPr>
            <a:picLocks noChangeAspect="1"/>
          </p:cNvPicPr>
          <p:nvPr/>
        </p:nvPicPr>
        <p:blipFill>
          <a:blip r:embed="rId4"/>
          <a:stretch>
            <a:fillRect/>
          </a:stretch>
        </p:blipFill>
        <p:spPr>
          <a:xfrm>
            <a:off x="13716000" y="228600"/>
            <a:ext cx="685800" cy="6858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2539960"/>
            <a:ext cx="10934224" cy="708779"/>
          </a:xfrm>
          <a:prstGeom prst="rect">
            <a:avLst/>
          </a:prstGeom>
          <a:noFill/>
          <a:ln/>
        </p:spPr>
        <p:txBody>
          <a:bodyPr wrap="none" lIns="0" tIns="0" rIns="0" bIns="0" rtlCol="0" anchor="t"/>
          <a:lstStyle/>
          <a:p>
            <a:pPr marL="0" indent="0" algn="just">
              <a:lnSpc>
                <a:spcPts val="5550"/>
              </a:lnSpc>
              <a:buNone/>
            </a:pPr>
            <a:r>
              <a:rPr lang="en-US" sz="4450" b="1" dirty="0">
                <a:solidFill>
                  <a:srgbClr val="124E73"/>
                </a:solidFill>
                <a:latin typeface="Source Sans Pro Bold" pitchFamily="34" charset="0"/>
                <a:ea typeface="Source Sans Pro Bold" pitchFamily="34" charset="-122"/>
                <a:cs typeface="Source Sans Pro Bold" pitchFamily="34" charset="-120"/>
              </a:rPr>
              <a:t>Role of Chemoinformatics in Drug Discovery</a:t>
            </a:r>
            <a:endParaRPr lang="en-US" sz="4450" dirty="0"/>
          </a:p>
        </p:txBody>
      </p:sp>
      <p:sp>
        <p:nvSpPr>
          <p:cNvPr id="3" name="Text 1"/>
          <p:cNvSpPr/>
          <p:nvPr/>
        </p:nvSpPr>
        <p:spPr>
          <a:xfrm>
            <a:off x="793790" y="3815715"/>
            <a:ext cx="2835235" cy="354330"/>
          </a:xfrm>
          <a:prstGeom prst="rect">
            <a:avLst/>
          </a:prstGeom>
          <a:noFill/>
          <a:ln/>
        </p:spPr>
        <p:txBody>
          <a:bodyPr wrap="none" lIns="0" tIns="0" rIns="0" bIns="0" rtlCol="0" anchor="t"/>
          <a:lstStyle/>
          <a:p>
            <a:pPr marL="0" indent="0" algn="just">
              <a:lnSpc>
                <a:spcPts val="2750"/>
              </a:lnSpc>
              <a:buNone/>
            </a:pPr>
            <a:r>
              <a:rPr lang="en-US" sz="2200" b="1" dirty="0">
                <a:solidFill>
                  <a:srgbClr val="124E73"/>
                </a:solidFill>
                <a:latin typeface="Source Sans Pro Bold" pitchFamily="34" charset="0"/>
                <a:ea typeface="Source Sans Pro Bold" pitchFamily="34" charset="-122"/>
                <a:cs typeface="Source Sans Pro Bold" pitchFamily="34" charset="-120"/>
              </a:rPr>
              <a:t>Data Management</a:t>
            </a:r>
            <a:endParaRPr lang="en-US" sz="2200" dirty="0"/>
          </a:p>
        </p:txBody>
      </p:sp>
      <p:sp>
        <p:nvSpPr>
          <p:cNvPr id="4" name="Text 2"/>
          <p:cNvSpPr/>
          <p:nvPr/>
        </p:nvSpPr>
        <p:spPr>
          <a:xfrm>
            <a:off x="793790" y="4396859"/>
            <a:ext cx="3978116" cy="1088708"/>
          </a:xfrm>
          <a:prstGeom prst="rect">
            <a:avLst/>
          </a:prstGeom>
          <a:noFill/>
          <a:ln/>
        </p:spPr>
        <p:txBody>
          <a:bodyPr wrap="squar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Effectively collects, organizes, and analyzes vast amounts of chemical data generated in drug discovery processes.</a:t>
            </a:r>
            <a:endParaRPr lang="en-US" sz="1750" dirty="0"/>
          </a:p>
        </p:txBody>
      </p:sp>
      <p:sp>
        <p:nvSpPr>
          <p:cNvPr id="5" name="Text 3"/>
          <p:cNvSpPr/>
          <p:nvPr/>
        </p:nvSpPr>
        <p:spPr>
          <a:xfrm>
            <a:off x="5332928" y="3815715"/>
            <a:ext cx="2835235" cy="354330"/>
          </a:xfrm>
          <a:prstGeom prst="rect">
            <a:avLst/>
          </a:prstGeom>
          <a:noFill/>
          <a:ln/>
        </p:spPr>
        <p:txBody>
          <a:bodyPr wrap="none" lIns="0" tIns="0" rIns="0" bIns="0" rtlCol="0" anchor="t"/>
          <a:lstStyle/>
          <a:p>
            <a:pPr marL="0" indent="0" algn="just">
              <a:lnSpc>
                <a:spcPts val="2750"/>
              </a:lnSpc>
              <a:buNone/>
            </a:pPr>
            <a:r>
              <a:rPr lang="en-US" sz="2200" b="1" dirty="0">
                <a:solidFill>
                  <a:srgbClr val="124E73"/>
                </a:solidFill>
                <a:latin typeface="Source Sans Pro Bold" pitchFamily="34" charset="0"/>
                <a:ea typeface="Source Sans Pro Bold" pitchFamily="34" charset="-122"/>
                <a:cs typeface="Source Sans Pro Bold" pitchFamily="34" charset="-120"/>
              </a:rPr>
              <a:t>Lead Discovery</a:t>
            </a:r>
            <a:endParaRPr lang="en-US" sz="2200" dirty="0"/>
          </a:p>
        </p:txBody>
      </p:sp>
      <p:sp>
        <p:nvSpPr>
          <p:cNvPr id="6" name="Text 4"/>
          <p:cNvSpPr/>
          <p:nvPr/>
        </p:nvSpPr>
        <p:spPr>
          <a:xfrm>
            <a:off x="5332928" y="4396859"/>
            <a:ext cx="3978116" cy="1088708"/>
          </a:xfrm>
          <a:prstGeom prst="rect">
            <a:avLst/>
          </a:prstGeom>
          <a:noFill/>
          <a:ln/>
        </p:spPr>
        <p:txBody>
          <a:bodyPr wrap="squar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Aids in identifying potential drug candidates from large databases of chemical compounds.</a:t>
            </a:r>
            <a:endParaRPr lang="en-US" sz="1750" dirty="0"/>
          </a:p>
        </p:txBody>
      </p:sp>
      <p:sp>
        <p:nvSpPr>
          <p:cNvPr id="7" name="Text 5"/>
          <p:cNvSpPr/>
          <p:nvPr/>
        </p:nvSpPr>
        <p:spPr>
          <a:xfrm>
            <a:off x="9872067" y="3815715"/>
            <a:ext cx="2835235" cy="354330"/>
          </a:xfrm>
          <a:prstGeom prst="rect">
            <a:avLst/>
          </a:prstGeom>
          <a:noFill/>
          <a:ln/>
        </p:spPr>
        <p:txBody>
          <a:bodyPr wrap="none" lIns="0" tIns="0" rIns="0" bIns="0" rtlCol="0" anchor="t"/>
          <a:lstStyle/>
          <a:p>
            <a:pPr marL="0" indent="0" algn="just">
              <a:lnSpc>
                <a:spcPts val="2750"/>
              </a:lnSpc>
              <a:buNone/>
            </a:pPr>
            <a:r>
              <a:rPr lang="en-US" sz="2200" b="1" dirty="0">
                <a:solidFill>
                  <a:srgbClr val="124E73"/>
                </a:solidFill>
                <a:latin typeface="Source Sans Pro Bold" pitchFamily="34" charset="0"/>
                <a:ea typeface="Source Sans Pro Bold" pitchFamily="34" charset="-122"/>
                <a:cs typeface="Source Sans Pro Bold" pitchFamily="34" charset="-120"/>
              </a:rPr>
              <a:t>Lead Optimization</a:t>
            </a:r>
            <a:endParaRPr lang="en-US" sz="2200" dirty="0"/>
          </a:p>
        </p:txBody>
      </p:sp>
      <p:sp>
        <p:nvSpPr>
          <p:cNvPr id="8" name="Text 6"/>
          <p:cNvSpPr/>
          <p:nvPr/>
        </p:nvSpPr>
        <p:spPr>
          <a:xfrm>
            <a:off x="9872067" y="4396859"/>
            <a:ext cx="3978116" cy="725805"/>
          </a:xfrm>
          <a:prstGeom prst="rect">
            <a:avLst/>
          </a:prstGeom>
          <a:noFill/>
          <a:ln/>
        </p:spPr>
        <p:txBody>
          <a:bodyPr wrap="squar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Assists in refining and improving the properties of promising drug candidates.</a:t>
            </a:r>
            <a:endParaRPr lang="en-US" sz="1750" dirty="0"/>
          </a:p>
        </p:txBody>
      </p:sp>
      <p:pic>
        <p:nvPicPr>
          <p:cNvPr id="9" name="Image 0" descr="preencoded.png"/>
          <p:cNvPicPr>
            <a:picLocks noChangeAspect="1"/>
          </p:cNvPicPr>
          <p:nvPr/>
        </p:nvPicPr>
        <p:blipFill>
          <a:blip r:embed="rId3"/>
          <a:stretch>
            <a:fillRect/>
          </a:stretch>
        </p:blipFill>
        <p:spPr>
          <a:xfrm>
            <a:off x="13716000" y="228600"/>
            <a:ext cx="685800" cy="6858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30910"/>
          </a:xfrm>
          <a:prstGeom prst="rect">
            <a:avLst/>
          </a:prstGeom>
        </p:spPr>
      </p:pic>
      <p:sp>
        <p:nvSpPr>
          <p:cNvPr id="3" name="Text 0"/>
          <p:cNvSpPr/>
          <p:nvPr/>
        </p:nvSpPr>
        <p:spPr>
          <a:xfrm>
            <a:off x="6170295" y="537329"/>
            <a:ext cx="7369492" cy="610553"/>
          </a:xfrm>
          <a:prstGeom prst="rect">
            <a:avLst/>
          </a:prstGeom>
          <a:noFill/>
          <a:ln/>
        </p:spPr>
        <p:txBody>
          <a:bodyPr wrap="none" lIns="0" tIns="0" rIns="0" bIns="0" rtlCol="0" anchor="t"/>
          <a:lstStyle/>
          <a:p>
            <a:pPr marL="0" indent="0" algn="just">
              <a:lnSpc>
                <a:spcPts val="4800"/>
              </a:lnSpc>
              <a:buNone/>
            </a:pPr>
            <a:r>
              <a:rPr lang="en-US" sz="3800" b="1" dirty="0">
                <a:solidFill>
                  <a:srgbClr val="124E73"/>
                </a:solidFill>
                <a:latin typeface="Source Sans Pro Bold" pitchFamily="34" charset="0"/>
                <a:ea typeface="Source Sans Pro Bold" pitchFamily="34" charset="-122"/>
                <a:cs typeface="Source Sans Pro Bold" pitchFamily="34" charset="-120"/>
              </a:rPr>
              <a:t>Genetics Review in Drug Discovery</a:t>
            </a:r>
            <a:endParaRPr lang="en-US" sz="3800" dirty="0"/>
          </a:p>
        </p:txBody>
      </p:sp>
      <p:pic>
        <p:nvPicPr>
          <p:cNvPr id="4" name="Image 1" descr="preencoded.png"/>
          <p:cNvPicPr>
            <a:picLocks noChangeAspect="1"/>
          </p:cNvPicPr>
          <p:nvPr/>
        </p:nvPicPr>
        <p:blipFill>
          <a:blip r:embed="rId4"/>
          <a:stretch>
            <a:fillRect/>
          </a:stretch>
        </p:blipFill>
        <p:spPr>
          <a:xfrm>
            <a:off x="6170295" y="1440894"/>
            <a:ext cx="977027" cy="1563172"/>
          </a:xfrm>
          <a:prstGeom prst="rect">
            <a:avLst/>
          </a:prstGeom>
        </p:spPr>
      </p:pic>
      <p:sp>
        <p:nvSpPr>
          <p:cNvPr id="5" name="Text 1"/>
          <p:cNvSpPr/>
          <p:nvPr/>
        </p:nvSpPr>
        <p:spPr>
          <a:xfrm>
            <a:off x="7440335" y="1636276"/>
            <a:ext cx="2442567" cy="305395"/>
          </a:xfrm>
          <a:prstGeom prst="rect">
            <a:avLst/>
          </a:prstGeom>
          <a:noFill/>
          <a:ln/>
        </p:spPr>
        <p:txBody>
          <a:bodyPr wrap="none" lIns="0" tIns="0" rIns="0" bIns="0" rtlCol="0" anchor="t"/>
          <a:lstStyle/>
          <a:p>
            <a:pPr marL="0" indent="0" algn="just">
              <a:lnSpc>
                <a:spcPts val="2400"/>
              </a:lnSpc>
              <a:buNone/>
            </a:pPr>
            <a:r>
              <a:rPr lang="en-US" sz="1900" b="1" dirty="0">
                <a:solidFill>
                  <a:srgbClr val="2B4150"/>
                </a:solidFill>
                <a:latin typeface="Source Sans Pro Bold" pitchFamily="34" charset="0"/>
                <a:ea typeface="Source Sans Pro Bold" pitchFamily="34" charset="-122"/>
                <a:cs typeface="Source Sans Pro Bold" pitchFamily="34" charset="-120"/>
              </a:rPr>
              <a:t>DNA</a:t>
            </a:r>
            <a:endParaRPr lang="en-US" sz="1900" dirty="0"/>
          </a:p>
        </p:txBody>
      </p:sp>
      <p:sp>
        <p:nvSpPr>
          <p:cNvPr id="6" name="Text 2"/>
          <p:cNvSpPr/>
          <p:nvPr/>
        </p:nvSpPr>
        <p:spPr>
          <a:xfrm>
            <a:off x="7440335" y="2058829"/>
            <a:ext cx="6506170" cy="312539"/>
          </a:xfrm>
          <a:prstGeom prst="rect">
            <a:avLst/>
          </a:prstGeom>
          <a:noFill/>
          <a:ln/>
        </p:spPr>
        <p:txBody>
          <a:bodyPr wrap="none" lIns="0" tIns="0" rIns="0" bIns="0" rtlCol="0" anchor="t"/>
          <a:lstStyle/>
          <a:p>
            <a:pPr marL="0" indent="0" algn="just">
              <a:lnSpc>
                <a:spcPts val="2450"/>
              </a:lnSpc>
              <a:buNone/>
            </a:pPr>
            <a:r>
              <a:rPr lang="en-US" sz="1500" dirty="0">
                <a:solidFill>
                  <a:srgbClr val="2B4150"/>
                </a:solidFill>
                <a:latin typeface="Source Sans Pro" pitchFamily="34" charset="0"/>
                <a:ea typeface="Source Sans Pro" pitchFamily="34" charset="-122"/>
                <a:cs typeface="Source Sans Pro" pitchFamily="34" charset="-120"/>
              </a:rPr>
              <a:t>The genetic blueprint (e.g., TACGCTTCCGGATTCAA)</a:t>
            </a:r>
            <a:endParaRPr lang="en-US" sz="1500" dirty="0"/>
          </a:p>
        </p:txBody>
      </p:sp>
      <p:pic>
        <p:nvPicPr>
          <p:cNvPr id="7" name="Image 2" descr="preencoded.png"/>
          <p:cNvPicPr>
            <a:picLocks noChangeAspect="1"/>
          </p:cNvPicPr>
          <p:nvPr/>
        </p:nvPicPr>
        <p:blipFill>
          <a:blip r:embed="rId5"/>
          <a:stretch>
            <a:fillRect/>
          </a:stretch>
        </p:blipFill>
        <p:spPr>
          <a:xfrm>
            <a:off x="6170295" y="3004066"/>
            <a:ext cx="977027" cy="1563172"/>
          </a:xfrm>
          <a:prstGeom prst="rect">
            <a:avLst/>
          </a:prstGeom>
        </p:spPr>
      </p:pic>
      <p:sp>
        <p:nvSpPr>
          <p:cNvPr id="8" name="Text 3"/>
          <p:cNvSpPr/>
          <p:nvPr/>
        </p:nvSpPr>
        <p:spPr>
          <a:xfrm>
            <a:off x="7440335" y="3199448"/>
            <a:ext cx="2442567" cy="305395"/>
          </a:xfrm>
          <a:prstGeom prst="rect">
            <a:avLst/>
          </a:prstGeom>
          <a:noFill/>
          <a:ln/>
        </p:spPr>
        <p:txBody>
          <a:bodyPr wrap="none" lIns="0" tIns="0" rIns="0" bIns="0" rtlCol="0" anchor="t"/>
          <a:lstStyle/>
          <a:p>
            <a:pPr marL="0" indent="0" algn="just">
              <a:lnSpc>
                <a:spcPts val="2400"/>
              </a:lnSpc>
              <a:buNone/>
            </a:pPr>
            <a:r>
              <a:rPr lang="en-US" sz="1900" b="1" dirty="0">
                <a:solidFill>
                  <a:srgbClr val="2B4150"/>
                </a:solidFill>
                <a:latin typeface="Source Sans Pro Bold" pitchFamily="34" charset="0"/>
                <a:ea typeface="Source Sans Pro Bold" pitchFamily="34" charset="-122"/>
                <a:cs typeface="Source Sans Pro Bold" pitchFamily="34" charset="-120"/>
              </a:rPr>
              <a:t>RNA</a:t>
            </a:r>
            <a:endParaRPr lang="en-US" sz="1900" dirty="0"/>
          </a:p>
        </p:txBody>
      </p:sp>
      <p:sp>
        <p:nvSpPr>
          <p:cNvPr id="9" name="Text 4"/>
          <p:cNvSpPr/>
          <p:nvPr/>
        </p:nvSpPr>
        <p:spPr>
          <a:xfrm>
            <a:off x="7440335" y="3622000"/>
            <a:ext cx="6506170" cy="312539"/>
          </a:xfrm>
          <a:prstGeom prst="rect">
            <a:avLst/>
          </a:prstGeom>
          <a:noFill/>
          <a:ln/>
        </p:spPr>
        <p:txBody>
          <a:bodyPr wrap="none" lIns="0" tIns="0" rIns="0" bIns="0" rtlCol="0" anchor="t"/>
          <a:lstStyle/>
          <a:p>
            <a:pPr marL="0" indent="0" algn="just">
              <a:lnSpc>
                <a:spcPts val="2450"/>
              </a:lnSpc>
              <a:buNone/>
            </a:pPr>
            <a:r>
              <a:rPr lang="en-US" sz="1500" dirty="0">
                <a:solidFill>
                  <a:srgbClr val="2B4150"/>
                </a:solidFill>
                <a:latin typeface="Source Sans Pro" pitchFamily="34" charset="0"/>
                <a:ea typeface="Source Sans Pro" pitchFamily="34" charset="-122"/>
                <a:cs typeface="Source Sans Pro" pitchFamily="34" charset="-120"/>
              </a:rPr>
              <a:t>Transcribed from DNA (e.g., AUGCGAAGGCCUAAGUU)</a:t>
            </a:r>
            <a:endParaRPr lang="en-US" sz="1500" dirty="0"/>
          </a:p>
        </p:txBody>
      </p:sp>
      <p:pic>
        <p:nvPicPr>
          <p:cNvPr id="10" name="Image 3" descr="preencoded.png"/>
          <p:cNvPicPr>
            <a:picLocks noChangeAspect="1"/>
          </p:cNvPicPr>
          <p:nvPr/>
        </p:nvPicPr>
        <p:blipFill>
          <a:blip r:embed="rId6"/>
          <a:stretch>
            <a:fillRect/>
          </a:stretch>
        </p:blipFill>
        <p:spPr>
          <a:xfrm>
            <a:off x="6170295" y="4567238"/>
            <a:ext cx="977027" cy="1563172"/>
          </a:xfrm>
          <a:prstGeom prst="rect">
            <a:avLst/>
          </a:prstGeom>
        </p:spPr>
      </p:pic>
      <p:sp>
        <p:nvSpPr>
          <p:cNvPr id="11" name="Text 5"/>
          <p:cNvSpPr/>
          <p:nvPr/>
        </p:nvSpPr>
        <p:spPr>
          <a:xfrm>
            <a:off x="7440335" y="4762619"/>
            <a:ext cx="2442567" cy="305395"/>
          </a:xfrm>
          <a:prstGeom prst="rect">
            <a:avLst/>
          </a:prstGeom>
          <a:noFill/>
          <a:ln/>
        </p:spPr>
        <p:txBody>
          <a:bodyPr wrap="none" lIns="0" tIns="0" rIns="0" bIns="0" rtlCol="0" anchor="t"/>
          <a:lstStyle/>
          <a:p>
            <a:pPr marL="0" indent="0" algn="just">
              <a:lnSpc>
                <a:spcPts val="2400"/>
              </a:lnSpc>
              <a:buNone/>
            </a:pPr>
            <a:r>
              <a:rPr lang="en-US" sz="1900" b="1" dirty="0">
                <a:solidFill>
                  <a:srgbClr val="2B4150"/>
                </a:solidFill>
                <a:latin typeface="Source Sans Pro Bold" pitchFamily="34" charset="0"/>
                <a:ea typeface="Source Sans Pro Bold" pitchFamily="34" charset="-122"/>
                <a:cs typeface="Source Sans Pro Bold" pitchFamily="34" charset="-120"/>
              </a:rPr>
              <a:t>Amino Acids</a:t>
            </a:r>
            <a:endParaRPr lang="en-US" sz="1900" dirty="0"/>
          </a:p>
        </p:txBody>
      </p:sp>
      <p:sp>
        <p:nvSpPr>
          <p:cNvPr id="12" name="Text 6"/>
          <p:cNvSpPr/>
          <p:nvPr/>
        </p:nvSpPr>
        <p:spPr>
          <a:xfrm>
            <a:off x="7440335" y="5185172"/>
            <a:ext cx="6506170" cy="312539"/>
          </a:xfrm>
          <a:prstGeom prst="rect">
            <a:avLst/>
          </a:prstGeom>
          <a:noFill/>
          <a:ln/>
        </p:spPr>
        <p:txBody>
          <a:bodyPr wrap="none" lIns="0" tIns="0" rIns="0" bIns="0" rtlCol="0" anchor="t"/>
          <a:lstStyle/>
          <a:p>
            <a:pPr marL="0" indent="0" algn="just">
              <a:lnSpc>
                <a:spcPts val="2450"/>
              </a:lnSpc>
              <a:buNone/>
            </a:pPr>
            <a:r>
              <a:rPr lang="en-US" sz="1500" dirty="0">
                <a:solidFill>
                  <a:srgbClr val="2B4150"/>
                </a:solidFill>
                <a:latin typeface="Source Sans Pro" pitchFamily="34" charset="0"/>
                <a:ea typeface="Source Sans Pro" pitchFamily="34" charset="-122"/>
                <a:cs typeface="Source Sans Pro" pitchFamily="34" charset="-120"/>
              </a:rPr>
              <a:t>Translated from RNA (e.g., PIRLMQTS)</a:t>
            </a:r>
            <a:endParaRPr lang="en-US" sz="1500" dirty="0"/>
          </a:p>
        </p:txBody>
      </p:sp>
      <p:pic>
        <p:nvPicPr>
          <p:cNvPr id="13" name="Image 4" descr="preencoded.png"/>
          <p:cNvPicPr>
            <a:picLocks noChangeAspect="1"/>
          </p:cNvPicPr>
          <p:nvPr/>
        </p:nvPicPr>
        <p:blipFill>
          <a:blip r:embed="rId7"/>
          <a:stretch>
            <a:fillRect/>
          </a:stretch>
        </p:blipFill>
        <p:spPr>
          <a:xfrm>
            <a:off x="6170295" y="6130409"/>
            <a:ext cx="977027" cy="1563172"/>
          </a:xfrm>
          <a:prstGeom prst="rect">
            <a:avLst/>
          </a:prstGeom>
        </p:spPr>
      </p:pic>
      <p:sp>
        <p:nvSpPr>
          <p:cNvPr id="14" name="Text 7"/>
          <p:cNvSpPr/>
          <p:nvPr/>
        </p:nvSpPr>
        <p:spPr>
          <a:xfrm>
            <a:off x="7440335" y="6325791"/>
            <a:ext cx="2442567" cy="305395"/>
          </a:xfrm>
          <a:prstGeom prst="rect">
            <a:avLst/>
          </a:prstGeom>
          <a:noFill/>
          <a:ln/>
        </p:spPr>
        <p:txBody>
          <a:bodyPr wrap="none" lIns="0" tIns="0" rIns="0" bIns="0" rtlCol="0" anchor="t"/>
          <a:lstStyle/>
          <a:p>
            <a:pPr marL="0" indent="0" algn="just">
              <a:lnSpc>
                <a:spcPts val="2400"/>
              </a:lnSpc>
              <a:buNone/>
            </a:pPr>
            <a:r>
              <a:rPr lang="en-US" sz="1900" b="1" dirty="0">
                <a:solidFill>
                  <a:srgbClr val="2B4150"/>
                </a:solidFill>
                <a:latin typeface="Source Sans Pro Bold" pitchFamily="34" charset="0"/>
                <a:ea typeface="Source Sans Pro Bold" pitchFamily="34" charset="-122"/>
                <a:cs typeface="Source Sans Pro Bold" pitchFamily="34" charset="-120"/>
              </a:rPr>
              <a:t>Protein</a:t>
            </a:r>
            <a:endParaRPr lang="en-US" sz="1900" dirty="0"/>
          </a:p>
        </p:txBody>
      </p:sp>
      <p:sp>
        <p:nvSpPr>
          <p:cNvPr id="15" name="Text 8"/>
          <p:cNvSpPr/>
          <p:nvPr/>
        </p:nvSpPr>
        <p:spPr>
          <a:xfrm>
            <a:off x="7440335" y="6748343"/>
            <a:ext cx="6506170" cy="312539"/>
          </a:xfrm>
          <a:prstGeom prst="rect">
            <a:avLst/>
          </a:prstGeom>
          <a:noFill/>
          <a:ln/>
        </p:spPr>
        <p:txBody>
          <a:bodyPr wrap="none" lIns="0" tIns="0" rIns="0" bIns="0" rtlCol="0" anchor="t"/>
          <a:lstStyle/>
          <a:p>
            <a:pPr marL="0" indent="0" algn="just">
              <a:lnSpc>
                <a:spcPts val="2450"/>
              </a:lnSpc>
              <a:buNone/>
            </a:pPr>
            <a:r>
              <a:rPr lang="en-US" sz="1500" dirty="0">
                <a:solidFill>
                  <a:srgbClr val="2B4150"/>
                </a:solidFill>
                <a:latin typeface="Source Sans Pro" pitchFamily="34" charset="0"/>
                <a:ea typeface="Source Sans Pro" pitchFamily="34" charset="-122"/>
                <a:cs typeface="Source Sans Pro" pitchFamily="34" charset="-120"/>
              </a:rPr>
              <a:t>Functional molecule formed from amino acids</a:t>
            </a:r>
            <a:endParaRPr lang="en-US" sz="1500" dirty="0"/>
          </a:p>
        </p:txBody>
      </p:sp>
      <p:pic>
        <p:nvPicPr>
          <p:cNvPr id="16" name="Image 5" descr="preencoded.png"/>
          <p:cNvPicPr>
            <a:picLocks noChangeAspect="1"/>
          </p:cNvPicPr>
          <p:nvPr/>
        </p:nvPicPr>
        <p:blipFill>
          <a:blip r:embed="rId8"/>
          <a:stretch>
            <a:fillRect/>
          </a:stretch>
        </p:blipFill>
        <p:spPr>
          <a:xfrm>
            <a:off x="13716000" y="228600"/>
            <a:ext cx="685800" cy="6858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821055"/>
            <a:ext cx="7996118" cy="708779"/>
          </a:xfrm>
          <a:prstGeom prst="rect">
            <a:avLst/>
          </a:prstGeom>
          <a:noFill/>
          <a:ln/>
        </p:spPr>
        <p:txBody>
          <a:bodyPr wrap="none" lIns="0" tIns="0" rIns="0" bIns="0" rtlCol="0" anchor="t"/>
          <a:lstStyle/>
          <a:p>
            <a:pPr marL="0" indent="0" algn="just">
              <a:lnSpc>
                <a:spcPts val="5550"/>
              </a:lnSpc>
              <a:buNone/>
            </a:pPr>
            <a:r>
              <a:rPr lang="en-US" sz="4450" b="1" dirty="0">
                <a:solidFill>
                  <a:srgbClr val="124E73"/>
                </a:solidFill>
                <a:latin typeface="Source Sans Pro Bold" pitchFamily="34" charset="0"/>
                <a:ea typeface="Source Sans Pro Bold" pitchFamily="34" charset="-122"/>
                <a:cs typeface="Source Sans Pro Bold" pitchFamily="34" charset="-120"/>
              </a:rPr>
              <a:t>Small Molecule Drug Interaction</a:t>
            </a:r>
            <a:endParaRPr lang="en-US" sz="4450" dirty="0"/>
          </a:p>
        </p:txBody>
      </p:sp>
      <p:pic>
        <p:nvPicPr>
          <p:cNvPr id="3" name="Image 0" descr="preencoded.png"/>
          <p:cNvPicPr>
            <a:picLocks noChangeAspect="1"/>
          </p:cNvPicPr>
          <p:nvPr/>
        </p:nvPicPr>
        <p:blipFill>
          <a:blip r:embed="rId3"/>
          <a:stretch>
            <a:fillRect/>
          </a:stretch>
        </p:blipFill>
        <p:spPr>
          <a:xfrm>
            <a:off x="793790" y="1983462"/>
            <a:ext cx="6351270" cy="3925372"/>
          </a:xfrm>
          <a:prstGeom prst="rect">
            <a:avLst/>
          </a:prstGeom>
        </p:spPr>
      </p:pic>
      <p:sp>
        <p:nvSpPr>
          <p:cNvPr id="4" name="Text 1"/>
          <p:cNvSpPr/>
          <p:nvPr/>
        </p:nvSpPr>
        <p:spPr>
          <a:xfrm>
            <a:off x="793790" y="6192322"/>
            <a:ext cx="3062407" cy="354330"/>
          </a:xfrm>
          <a:prstGeom prst="rect">
            <a:avLst/>
          </a:prstGeom>
          <a:noFill/>
          <a:ln/>
        </p:spPr>
        <p:txBody>
          <a:bodyPr wrap="none" lIns="0" tIns="0" rIns="0" bIns="0" rtlCol="0" anchor="t"/>
          <a:lstStyle/>
          <a:p>
            <a:pPr marL="0" indent="0" algn="just">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Drug-Protein Interaction</a:t>
            </a:r>
            <a:endParaRPr lang="en-US" sz="2200" dirty="0"/>
          </a:p>
        </p:txBody>
      </p:sp>
      <p:sp>
        <p:nvSpPr>
          <p:cNvPr id="5" name="Text 2"/>
          <p:cNvSpPr/>
          <p:nvPr/>
        </p:nvSpPr>
        <p:spPr>
          <a:xfrm>
            <a:off x="793790" y="6682740"/>
            <a:ext cx="6351270" cy="725805"/>
          </a:xfrm>
          <a:prstGeom prst="rect">
            <a:avLst/>
          </a:prstGeom>
          <a:noFill/>
          <a:ln/>
        </p:spPr>
        <p:txBody>
          <a:bodyPr wrap="squar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Illustration of how a small molecule drug interacts with a target protein, potentially disabling it to cure a disease.</a:t>
            </a:r>
            <a:endParaRPr lang="en-US" sz="1750" dirty="0"/>
          </a:p>
        </p:txBody>
      </p:sp>
      <p:pic>
        <p:nvPicPr>
          <p:cNvPr id="6" name="Image 1" descr="preencoded.png"/>
          <p:cNvPicPr>
            <a:picLocks noChangeAspect="1"/>
          </p:cNvPicPr>
          <p:nvPr/>
        </p:nvPicPr>
        <p:blipFill>
          <a:blip r:embed="rId4"/>
          <a:stretch>
            <a:fillRect/>
          </a:stretch>
        </p:blipFill>
        <p:spPr>
          <a:xfrm>
            <a:off x="7485221" y="1983462"/>
            <a:ext cx="6351389" cy="3925372"/>
          </a:xfrm>
          <a:prstGeom prst="rect">
            <a:avLst/>
          </a:prstGeom>
        </p:spPr>
      </p:pic>
      <p:sp>
        <p:nvSpPr>
          <p:cNvPr id="7" name="Text 3"/>
          <p:cNvSpPr/>
          <p:nvPr/>
        </p:nvSpPr>
        <p:spPr>
          <a:xfrm>
            <a:off x="7485221" y="6192322"/>
            <a:ext cx="2835235" cy="354330"/>
          </a:xfrm>
          <a:prstGeom prst="rect">
            <a:avLst/>
          </a:prstGeom>
          <a:noFill/>
          <a:ln/>
        </p:spPr>
        <p:txBody>
          <a:bodyPr wrap="none" lIns="0" tIns="0" rIns="0" bIns="0" rtlCol="0" anchor="t"/>
          <a:lstStyle/>
          <a:p>
            <a:pPr marL="0" indent="0" algn="just">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Protein Disabling</a:t>
            </a:r>
            <a:endParaRPr lang="en-US" sz="2200" dirty="0"/>
          </a:p>
        </p:txBody>
      </p:sp>
      <p:sp>
        <p:nvSpPr>
          <p:cNvPr id="8" name="Text 4"/>
          <p:cNvSpPr/>
          <p:nvPr/>
        </p:nvSpPr>
        <p:spPr>
          <a:xfrm>
            <a:off x="7485221" y="6682740"/>
            <a:ext cx="6351389" cy="725805"/>
          </a:xfrm>
          <a:prstGeom prst="rect">
            <a:avLst/>
          </a:prstGeom>
          <a:noFill/>
          <a:ln/>
        </p:spPr>
        <p:txBody>
          <a:bodyPr wrap="squar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Visualization of a protein before and after interaction with a drug, demonstrating how the drug can disable the protein's function.</a:t>
            </a:r>
            <a:endParaRPr lang="en-US" sz="1750" dirty="0"/>
          </a:p>
        </p:txBody>
      </p:sp>
      <p:pic>
        <p:nvPicPr>
          <p:cNvPr id="9" name="Image 2" descr="preencoded.png"/>
          <p:cNvPicPr>
            <a:picLocks noChangeAspect="1"/>
          </p:cNvPicPr>
          <p:nvPr/>
        </p:nvPicPr>
        <p:blipFill>
          <a:blip r:embed="rId5"/>
          <a:stretch>
            <a:fillRect/>
          </a:stretch>
        </p:blipFill>
        <p:spPr>
          <a:xfrm>
            <a:off x="13716000" y="228600"/>
            <a:ext cx="685800" cy="685800"/>
          </a:xfrm>
          <a:prstGeom prst="rect">
            <a:avLst/>
          </a:prstGeom>
        </p:spPr>
      </p:pic>
      <p:pic>
        <p:nvPicPr>
          <p:cNvPr id="10" name="Image 0" descr="preencoded.png">
            <a:extLst>
              <a:ext uri="{FF2B5EF4-FFF2-40B4-BE49-F238E27FC236}">
                <a16:creationId xmlns:a16="http://schemas.microsoft.com/office/drawing/2014/main" id="{A7088879-1CB7-4802-8D52-A16BEEB64A7E}"/>
              </a:ext>
            </a:extLst>
          </p:cNvPr>
          <p:cNvPicPr>
            <a:picLocks noChangeAspect="1"/>
          </p:cNvPicPr>
          <p:nvPr/>
        </p:nvPicPr>
        <p:blipFill>
          <a:blip r:embed="rId3"/>
          <a:stretch>
            <a:fillRect/>
          </a:stretch>
        </p:blipFill>
        <p:spPr>
          <a:xfrm>
            <a:off x="7485221" y="1983462"/>
            <a:ext cx="6351270" cy="392537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239560"/>
            <a:ext cx="7556421" cy="1417558"/>
          </a:xfrm>
          <a:prstGeom prst="rect">
            <a:avLst/>
          </a:prstGeom>
          <a:noFill/>
          <a:ln/>
        </p:spPr>
        <p:txBody>
          <a:bodyPr wrap="square" lIns="0" tIns="0" rIns="0" bIns="0" rtlCol="0" anchor="t"/>
          <a:lstStyle/>
          <a:p>
            <a:pPr marL="0" indent="0" algn="just">
              <a:lnSpc>
                <a:spcPts val="5550"/>
              </a:lnSpc>
              <a:buNone/>
            </a:pPr>
            <a:r>
              <a:rPr lang="en-US" sz="4450" b="1" dirty="0">
                <a:solidFill>
                  <a:srgbClr val="124E73"/>
                </a:solidFill>
                <a:latin typeface="Source Sans Pro Bold" pitchFamily="34" charset="0"/>
                <a:ea typeface="Source Sans Pro Bold" pitchFamily="34" charset="-122"/>
                <a:cs typeface="Source Sans Pro Bold" pitchFamily="34" charset="-120"/>
              </a:rPr>
              <a:t>Chemoinformatics vs Bioinformatics</a:t>
            </a:r>
            <a:endParaRPr lang="en-US" sz="4450" dirty="0"/>
          </a:p>
        </p:txBody>
      </p:sp>
      <p:sp>
        <p:nvSpPr>
          <p:cNvPr id="4" name="Shape 1"/>
          <p:cNvSpPr/>
          <p:nvPr/>
        </p:nvSpPr>
        <p:spPr>
          <a:xfrm>
            <a:off x="6280190" y="2997279"/>
            <a:ext cx="7556421" cy="3992642"/>
          </a:xfrm>
          <a:prstGeom prst="roundRect">
            <a:avLst>
              <a:gd name="adj" fmla="val 852"/>
            </a:avLst>
          </a:prstGeom>
          <a:noFill/>
          <a:ln w="7620">
            <a:solidFill>
              <a:srgbClr val="000000">
                <a:alpha val="8000"/>
              </a:srgbClr>
            </a:solidFill>
            <a:prstDash val="solid"/>
          </a:ln>
        </p:spPr>
      </p:sp>
      <p:sp>
        <p:nvSpPr>
          <p:cNvPr id="5" name="Shape 2"/>
          <p:cNvSpPr/>
          <p:nvPr/>
        </p:nvSpPr>
        <p:spPr>
          <a:xfrm>
            <a:off x="6287810" y="3004899"/>
            <a:ext cx="7540347" cy="650319"/>
          </a:xfrm>
          <a:prstGeom prst="rect">
            <a:avLst/>
          </a:prstGeom>
          <a:solidFill>
            <a:srgbClr val="FFFFFF">
              <a:alpha val="4000"/>
            </a:srgbClr>
          </a:solidFill>
          <a:ln/>
        </p:spPr>
      </p:sp>
      <p:sp>
        <p:nvSpPr>
          <p:cNvPr id="6" name="Text 3"/>
          <p:cNvSpPr/>
          <p:nvPr/>
        </p:nvSpPr>
        <p:spPr>
          <a:xfrm>
            <a:off x="6515457" y="3148608"/>
            <a:ext cx="2055733" cy="362903"/>
          </a:xfrm>
          <a:prstGeom prst="rect">
            <a:avLst/>
          </a:prstGeom>
          <a:noFill/>
          <a:ln/>
        </p:spPr>
        <p:txBody>
          <a:bodyPr wrap="non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Aspect</a:t>
            </a:r>
            <a:endParaRPr lang="en-US" sz="1750" dirty="0"/>
          </a:p>
        </p:txBody>
      </p:sp>
      <p:sp>
        <p:nvSpPr>
          <p:cNvPr id="7" name="Text 4"/>
          <p:cNvSpPr/>
          <p:nvPr/>
        </p:nvSpPr>
        <p:spPr>
          <a:xfrm>
            <a:off x="9032438" y="3148608"/>
            <a:ext cx="2051923" cy="362903"/>
          </a:xfrm>
          <a:prstGeom prst="rect">
            <a:avLst/>
          </a:prstGeom>
          <a:noFill/>
          <a:ln/>
        </p:spPr>
        <p:txBody>
          <a:bodyPr wrap="non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Chemoinformatics</a:t>
            </a:r>
            <a:endParaRPr lang="en-US" sz="1750" dirty="0"/>
          </a:p>
        </p:txBody>
      </p:sp>
      <p:sp>
        <p:nvSpPr>
          <p:cNvPr id="8" name="Text 5"/>
          <p:cNvSpPr/>
          <p:nvPr/>
        </p:nvSpPr>
        <p:spPr>
          <a:xfrm>
            <a:off x="11545610" y="3148608"/>
            <a:ext cx="2055733" cy="362903"/>
          </a:xfrm>
          <a:prstGeom prst="rect">
            <a:avLst/>
          </a:prstGeom>
          <a:noFill/>
          <a:ln/>
        </p:spPr>
        <p:txBody>
          <a:bodyPr wrap="non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Bioinformatics</a:t>
            </a:r>
            <a:endParaRPr lang="en-US" sz="1750" dirty="0"/>
          </a:p>
        </p:txBody>
      </p:sp>
      <p:sp>
        <p:nvSpPr>
          <p:cNvPr id="9" name="Shape 6"/>
          <p:cNvSpPr/>
          <p:nvPr/>
        </p:nvSpPr>
        <p:spPr>
          <a:xfrm>
            <a:off x="6287810" y="3655219"/>
            <a:ext cx="7540347" cy="650319"/>
          </a:xfrm>
          <a:prstGeom prst="rect">
            <a:avLst/>
          </a:prstGeom>
          <a:solidFill>
            <a:srgbClr val="000000">
              <a:alpha val="4000"/>
            </a:srgbClr>
          </a:solidFill>
          <a:ln/>
        </p:spPr>
      </p:sp>
      <p:sp>
        <p:nvSpPr>
          <p:cNvPr id="10" name="Text 7"/>
          <p:cNvSpPr/>
          <p:nvPr/>
        </p:nvSpPr>
        <p:spPr>
          <a:xfrm>
            <a:off x="6515457" y="3798927"/>
            <a:ext cx="2055733" cy="362903"/>
          </a:xfrm>
          <a:prstGeom prst="rect">
            <a:avLst/>
          </a:prstGeom>
          <a:noFill/>
          <a:ln/>
        </p:spPr>
        <p:txBody>
          <a:bodyPr wrap="non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Focus</a:t>
            </a:r>
            <a:endParaRPr lang="en-US" sz="1750" dirty="0"/>
          </a:p>
        </p:txBody>
      </p:sp>
      <p:sp>
        <p:nvSpPr>
          <p:cNvPr id="11" name="Text 8"/>
          <p:cNvSpPr/>
          <p:nvPr/>
        </p:nvSpPr>
        <p:spPr>
          <a:xfrm>
            <a:off x="9032438" y="3798927"/>
            <a:ext cx="2051923" cy="362903"/>
          </a:xfrm>
          <a:prstGeom prst="rect">
            <a:avLst/>
          </a:prstGeom>
          <a:noFill/>
          <a:ln/>
        </p:spPr>
        <p:txBody>
          <a:bodyPr wrap="non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Small molecule drugs</a:t>
            </a:r>
            <a:endParaRPr lang="en-US" sz="1750" dirty="0"/>
          </a:p>
        </p:txBody>
      </p:sp>
      <p:sp>
        <p:nvSpPr>
          <p:cNvPr id="12" name="Text 9"/>
          <p:cNvSpPr/>
          <p:nvPr/>
        </p:nvSpPr>
        <p:spPr>
          <a:xfrm>
            <a:off x="11545610" y="3798927"/>
            <a:ext cx="2055733" cy="362903"/>
          </a:xfrm>
          <a:prstGeom prst="rect">
            <a:avLst/>
          </a:prstGeom>
          <a:noFill/>
          <a:ln/>
        </p:spPr>
        <p:txBody>
          <a:bodyPr wrap="non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Proteins and genes</a:t>
            </a:r>
            <a:endParaRPr lang="en-US" sz="1750" dirty="0"/>
          </a:p>
        </p:txBody>
      </p:sp>
      <p:sp>
        <p:nvSpPr>
          <p:cNvPr id="13" name="Shape 10"/>
          <p:cNvSpPr/>
          <p:nvPr/>
        </p:nvSpPr>
        <p:spPr>
          <a:xfrm>
            <a:off x="6287810" y="4305538"/>
            <a:ext cx="7540347" cy="650319"/>
          </a:xfrm>
          <a:prstGeom prst="rect">
            <a:avLst/>
          </a:prstGeom>
          <a:solidFill>
            <a:srgbClr val="FFFFFF">
              <a:alpha val="4000"/>
            </a:srgbClr>
          </a:solidFill>
          <a:ln/>
        </p:spPr>
      </p:sp>
      <p:sp>
        <p:nvSpPr>
          <p:cNvPr id="14" name="Text 11"/>
          <p:cNvSpPr/>
          <p:nvPr/>
        </p:nvSpPr>
        <p:spPr>
          <a:xfrm>
            <a:off x="6515457" y="4449247"/>
            <a:ext cx="2055733" cy="362903"/>
          </a:xfrm>
          <a:prstGeom prst="rect">
            <a:avLst/>
          </a:prstGeom>
          <a:noFill/>
          <a:ln/>
        </p:spPr>
        <p:txBody>
          <a:bodyPr wrap="non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Database Size</a:t>
            </a:r>
            <a:endParaRPr lang="en-US" sz="1750" dirty="0"/>
          </a:p>
        </p:txBody>
      </p:sp>
      <p:sp>
        <p:nvSpPr>
          <p:cNvPr id="15" name="Text 12"/>
          <p:cNvSpPr/>
          <p:nvPr/>
        </p:nvSpPr>
        <p:spPr>
          <a:xfrm>
            <a:off x="9032438" y="4449247"/>
            <a:ext cx="2051923" cy="362903"/>
          </a:xfrm>
          <a:prstGeom prst="rect">
            <a:avLst/>
          </a:prstGeom>
          <a:noFill/>
          <a:ln/>
        </p:spPr>
        <p:txBody>
          <a:bodyPr wrap="non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Large</a:t>
            </a:r>
            <a:endParaRPr lang="en-US" sz="1750" dirty="0"/>
          </a:p>
        </p:txBody>
      </p:sp>
      <p:sp>
        <p:nvSpPr>
          <p:cNvPr id="16" name="Text 13"/>
          <p:cNvSpPr/>
          <p:nvPr/>
        </p:nvSpPr>
        <p:spPr>
          <a:xfrm>
            <a:off x="11545610" y="4449247"/>
            <a:ext cx="2055733" cy="362903"/>
          </a:xfrm>
          <a:prstGeom prst="rect">
            <a:avLst/>
          </a:prstGeom>
          <a:noFill/>
          <a:ln/>
        </p:spPr>
        <p:txBody>
          <a:bodyPr wrap="non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Large</a:t>
            </a:r>
            <a:endParaRPr lang="en-US" sz="1750" dirty="0"/>
          </a:p>
        </p:txBody>
      </p:sp>
      <p:sp>
        <p:nvSpPr>
          <p:cNvPr id="17" name="Shape 14"/>
          <p:cNvSpPr/>
          <p:nvPr/>
        </p:nvSpPr>
        <p:spPr>
          <a:xfrm>
            <a:off x="6287810" y="4955858"/>
            <a:ext cx="7540347" cy="1013222"/>
          </a:xfrm>
          <a:prstGeom prst="rect">
            <a:avLst/>
          </a:prstGeom>
          <a:solidFill>
            <a:srgbClr val="000000">
              <a:alpha val="4000"/>
            </a:srgbClr>
          </a:solidFill>
          <a:ln/>
        </p:spPr>
      </p:sp>
      <p:sp>
        <p:nvSpPr>
          <p:cNvPr id="18" name="Text 15"/>
          <p:cNvSpPr/>
          <p:nvPr/>
        </p:nvSpPr>
        <p:spPr>
          <a:xfrm>
            <a:off x="6515457" y="5099566"/>
            <a:ext cx="2055733" cy="362903"/>
          </a:xfrm>
          <a:prstGeom prst="rect">
            <a:avLst/>
          </a:prstGeom>
          <a:noFill/>
          <a:ln/>
        </p:spPr>
        <p:txBody>
          <a:bodyPr wrap="non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Challenge</a:t>
            </a:r>
            <a:endParaRPr lang="en-US" sz="1750" dirty="0"/>
          </a:p>
        </p:txBody>
      </p:sp>
      <p:sp>
        <p:nvSpPr>
          <p:cNvPr id="19" name="Text 16"/>
          <p:cNvSpPr/>
          <p:nvPr/>
        </p:nvSpPr>
        <p:spPr>
          <a:xfrm>
            <a:off x="9032438" y="5099566"/>
            <a:ext cx="2051923" cy="362903"/>
          </a:xfrm>
          <a:prstGeom prst="rect">
            <a:avLst/>
          </a:prstGeom>
          <a:noFill/>
          <a:ln/>
        </p:spPr>
        <p:txBody>
          <a:bodyPr wrap="non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Not all can be drugs</a:t>
            </a:r>
            <a:endParaRPr lang="en-US" sz="1750" dirty="0"/>
          </a:p>
        </p:txBody>
      </p:sp>
      <p:sp>
        <p:nvSpPr>
          <p:cNvPr id="20" name="Text 17"/>
          <p:cNvSpPr/>
          <p:nvPr/>
        </p:nvSpPr>
        <p:spPr>
          <a:xfrm>
            <a:off x="11545610" y="5099566"/>
            <a:ext cx="2055733" cy="725805"/>
          </a:xfrm>
          <a:prstGeom prst="rect">
            <a:avLst/>
          </a:prstGeom>
          <a:noFill/>
          <a:ln/>
        </p:spPr>
        <p:txBody>
          <a:bodyPr wrap="squar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Not all can be drug targets</a:t>
            </a:r>
            <a:endParaRPr lang="en-US" sz="1750" dirty="0"/>
          </a:p>
        </p:txBody>
      </p:sp>
      <p:sp>
        <p:nvSpPr>
          <p:cNvPr id="21" name="Shape 18"/>
          <p:cNvSpPr/>
          <p:nvPr/>
        </p:nvSpPr>
        <p:spPr>
          <a:xfrm>
            <a:off x="6287810" y="5969079"/>
            <a:ext cx="7540347" cy="1013222"/>
          </a:xfrm>
          <a:prstGeom prst="rect">
            <a:avLst/>
          </a:prstGeom>
          <a:solidFill>
            <a:srgbClr val="FFFFFF">
              <a:alpha val="4000"/>
            </a:srgbClr>
          </a:solidFill>
          <a:ln/>
        </p:spPr>
      </p:sp>
      <p:sp>
        <p:nvSpPr>
          <p:cNvPr id="22" name="Text 19"/>
          <p:cNvSpPr/>
          <p:nvPr/>
        </p:nvSpPr>
        <p:spPr>
          <a:xfrm>
            <a:off x="6515457" y="6112788"/>
            <a:ext cx="2055733" cy="362903"/>
          </a:xfrm>
          <a:prstGeom prst="rect">
            <a:avLst/>
          </a:prstGeom>
          <a:noFill/>
          <a:ln/>
        </p:spPr>
        <p:txBody>
          <a:bodyPr wrap="non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Opportunity</a:t>
            </a:r>
            <a:endParaRPr lang="en-US" sz="1750" dirty="0"/>
          </a:p>
        </p:txBody>
      </p:sp>
      <p:sp>
        <p:nvSpPr>
          <p:cNvPr id="23" name="Text 20"/>
          <p:cNvSpPr/>
          <p:nvPr/>
        </p:nvSpPr>
        <p:spPr>
          <a:xfrm>
            <a:off x="9032438" y="6112788"/>
            <a:ext cx="2051923" cy="725805"/>
          </a:xfrm>
          <a:prstGeom prst="rect">
            <a:avLst/>
          </a:prstGeom>
          <a:noFill/>
          <a:ln/>
        </p:spPr>
        <p:txBody>
          <a:bodyPr wrap="squar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Data mining techniques</a:t>
            </a:r>
            <a:endParaRPr lang="en-US" sz="1750" dirty="0"/>
          </a:p>
        </p:txBody>
      </p:sp>
      <p:sp>
        <p:nvSpPr>
          <p:cNvPr id="24" name="Text 21"/>
          <p:cNvSpPr/>
          <p:nvPr/>
        </p:nvSpPr>
        <p:spPr>
          <a:xfrm>
            <a:off x="11545610" y="6112788"/>
            <a:ext cx="2055733" cy="725805"/>
          </a:xfrm>
          <a:prstGeom prst="rect">
            <a:avLst/>
          </a:prstGeom>
          <a:noFill/>
          <a:ln/>
        </p:spPr>
        <p:txBody>
          <a:bodyPr wrap="squar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Data mining techniques</a:t>
            </a:r>
            <a:endParaRPr lang="en-US" sz="1750" dirty="0"/>
          </a:p>
        </p:txBody>
      </p:sp>
      <p:pic>
        <p:nvPicPr>
          <p:cNvPr id="25" name="Image 1" descr="preencoded.png"/>
          <p:cNvPicPr>
            <a:picLocks noChangeAspect="1"/>
          </p:cNvPicPr>
          <p:nvPr/>
        </p:nvPicPr>
        <p:blipFill>
          <a:blip r:embed="rId4"/>
          <a:stretch>
            <a:fillRect/>
          </a:stretch>
        </p:blipFill>
        <p:spPr>
          <a:xfrm>
            <a:off x="13716000" y="228600"/>
            <a:ext cx="685800" cy="6858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106805"/>
            <a:ext cx="7556421" cy="1417558"/>
          </a:xfrm>
          <a:prstGeom prst="rect">
            <a:avLst/>
          </a:prstGeom>
          <a:noFill/>
          <a:ln/>
        </p:spPr>
        <p:txBody>
          <a:bodyPr wrap="square" lIns="0" tIns="0" rIns="0" bIns="0" rtlCol="0" anchor="t"/>
          <a:lstStyle/>
          <a:p>
            <a:pPr marL="0" indent="0" algn="just">
              <a:lnSpc>
                <a:spcPts val="5550"/>
              </a:lnSpc>
              <a:buNone/>
            </a:pPr>
            <a:r>
              <a:rPr lang="en-US" sz="4450" b="1" dirty="0">
                <a:solidFill>
                  <a:srgbClr val="124E73"/>
                </a:solidFill>
                <a:latin typeface="Source Sans Pro Bold" pitchFamily="34" charset="0"/>
                <a:ea typeface="Source Sans Pro Bold" pitchFamily="34" charset="-122"/>
                <a:cs typeface="Source Sans Pro Bold" pitchFamily="34" charset="-120"/>
              </a:rPr>
              <a:t>Information Explosion in Drug Discovery</a:t>
            </a:r>
            <a:endParaRPr lang="en-US" sz="4450" dirty="0"/>
          </a:p>
        </p:txBody>
      </p:sp>
      <p:sp>
        <p:nvSpPr>
          <p:cNvPr id="4" name="Shape 1"/>
          <p:cNvSpPr/>
          <p:nvPr/>
        </p:nvSpPr>
        <p:spPr>
          <a:xfrm>
            <a:off x="6280190" y="3119676"/>
            <a:ext cx="510302" cy="510302"/>
          </a:xfrm>
          <a:prstGeom prst="roundRect">
            <a:avLst>
              <a:gd name="adj" fmla="val 6667"/>
            </a:avLst>
          </a:prstGeom>
          <a:solidFill>
            <a:srgbClr val="F3EEE3"/>
          </a:solidFill>
          <a:ln/>
        </p:spPr>
      </p:sp>
      <p:sp>
        <p:nvSpPr>
          <p:cNvPr id="5" name="Text 2"/>
          <p:cNvSpPr/>
          <p:nvPr/>
        </p:nvSpPr>
        <p:spPr>
          <a:xfrm>
            <a:off x="6445448" y="3204686"/>
            <a:ext cx="179665" cy="340281"/>
          </a:xfrm>
          <a:prstGeom prst="rect">
            <a:avLst/>
          </a:prstGeom>
          <a:noFill/>
          <a:ln/>
        </p:spPr>
        <p:txBody>
          <a:bodyPr wrap="none" lIns="0" tIns="0" rIns="0" bIns="0" rtlCol="0" anchor="t"/>
          <a:lstStyle/>
          <a:p>
            <a:pPr marL="0" indent="0" algn="just">
              <a:lnSpc>
                <a:spcPts val="2650"/>
              </a:lnSpc>
              <a:buNone/>
            </a:pPr>
            <a:r>
              <a:rPr lang="en-US" sz="2650" b="1" dirty="0">
                <a:solidFill>
                  <a:srgbClr val="2B4150"/>
                </a:solidFill>
                <a:latin typeface="Source Sans Pro Bold" pitchFamily="34" charset="0"/>
                <a:ea typeface="Source Sans Pro Bold" pitchFamily="34" charset="-122"/>
                <a:cs typeface="Source Sans Pro Bold" pitchFamily="34" charset="-120"/>
              </a:rPr>
              <a:t>1</a:t>
            </a:r>
            <a:endParaRPr lang="en-US" sz="2650" dirty="0"/>
          </a:p>
        </p:txBody>
      </p:sp>
      <p:sp>
        <p:nvSpPr>
          <p:cNvPr id="6" name="Text 3"/>
          <p:cNvSpPr/>
          <p:nvPr/>
        </p:nvSpPr>
        <p:spPr>
          <a:xfrm>
            <a:off x="7017306" y="3119676"/>
            <a:ext cx="2835235" cy="354330"/>
          </a:xfrm>
          <a:prstGeom prst="rect">
            <a:avLst/>
          </a:prstGeom>
          <a:noFill/>
          <a:ln/>
        </p:spPr>
        <p:txBody>
          <a:bodyPr wrap="none" lIns="0" tIns="0" rIns="0" bIns="0" rtlCol="0" anchor="t"/>
          <a:lstStyle/>
          <a:p>
            <a:pPr marL="0" indent="0" algn="just">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Data Generation</a:t>
            </a:r>
            <a:endParaRPr lang="en-US" sz="2200" dirty="0"/>
          </a:p>
        </p:txBody>
      </p:sp>
      <p:sp>
        <p:nvSpPr>
          <p:cNvPr id="7" name="Text 4"/>
          <p:cNvSpPr/>
          <p:nvPr/>
        </p:nvSpPr>
        <p:spPr>
          <a:xfrm>
            <a:off x="7017306" y="3610094"/>
            <a:ext cx="2927747" cy="1814513"/>
          </a:xfrm>
          <a:prstGeom prst="rect">
            <a:avLst/>
          </a:prstGeom>
          <a:noFill/>
          <a:ln/>
        </p:spPr>
        <p:txBody>
          <a:bodyPr wrap="squar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Recent chemical developments are generating vast amounts of data, creating an "information explosion" in drug discovery.</a:t>
            </a:r>
            <a:endParaRPr lang="en-US" sz="1750" dirty="0"/>
          </a:p>
        </p:txBody>
      </p:sp>
      <p:sp>
        <p:nvSpPr>
          <p:cNvPr id="8" name="Shape 5"/>
          <p:cNvSpPr/>
          <p:nvPr/>
        </p:nvSpPr>
        <p:spPr>
          <a:xfrm>
            <a:off x="10171867" y="3119676"/>
            <a:ext cx="510302" cy="510302"/>
          </a:xfrm>
          <a:prstGeom prst="roundRect">
            <a:avLst>
              <a:gd name="adj" fmla="val 6667"/>
            </a:avLst>
          </a:prstGeom>
          <a:solidFill>
            <a:srgbClr val="F3EEE3"/>
          </a:solidFill>
          <a:ln/>
        </p:spPr>
      </p:sp>
      <p:sp>
        <p:nvSpPr>
          <p:cNvPr id="9" name="Text 6"/>
          <p:cNvSpPr/>
          <p:nvPr/>
        </p:nvSpPr>
        <p:spPr>
          <a:xfrm>
            <a:off x="10337125" y="3204686"/>
            <a:ext cx="179665" cy="340281"/>
          </a:xfrm>
          <a:prstGeom prst="rect">
            <a:avLst/>
          </a:prstGeom>
          <a:noFill/>
          <a:ln/>
        </p:spPr>
        <p:txBody>
          <a:bodyPr wrap="none" lIns="0" tIns="0" rIns="0" bIns="0" rtlCol="0" anchor="t"/>
          <a:lstStyle/>
          <a:p>
            <a:pPr marL="0" indent="0" algn="just">
              <a:lnSpc>
                <a:spcPts val="2650"/>
              </a:lnSpc>
              <a:buNone/>
            </a:pPr>
            <a:r>
              <a:rPr lang="en-US" sz="2650" b="1" dirty="0">
                <a:solidFill>
                  <a:srgbClr val="2B4150"/>
                </a:solidFill>
                <a:latin typeface="Source Sans Pro Bold" pitchFamily="34" charset="0"/>
                <a:ea typeface="Source Sans Pro Bold" pitchFamily="34" charset="-122"/>
                <a:cs typeface="Source Sans Pro Bold" pitchFamily="34" charset="-120"/>
              </a:rPr>
              <a:t>2</a:t>
            </a:r>
            <a:endParaRPr lang="en-US" sz="2650" dirty="0"/>
          </a:p>
        </p:txBody>
      </p:sp>
      <p:sp>
        <p:nvSpPr>
          <p:cNvPr id="10" name="Text 7"/>
          <p:cNvSpPr/>
          <p:nvPr/>
        </p:nvSpPr>
        <p:spPr>
          <a:xfrm>
            <a:off x="10908983" y="3119676"/>
            <a:ext cx="2835235" cy="354330"/>
          </a:xfrm>
          <a:prstGeom prst="rect">
            <a:avLst/>
          </a:prstGeom>
          <a:noFill/>
          <a:ln/>
        </p:spPr>
        <p:txBody>
          <a:bodyPr wrap="none" lIns="0" tIns="0" rIns="0" bIns="0" rtlCol="0" anchor="t"/>
          <a:lstStyle/>
          <a:p>
            <a:pPr marL="0" indent="0" algn="just">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Demand for Efficiency</a:t>
            </a:r>
            <a:endParaRPr lang="en-US" sz="2200" dirty="0"/>
          </a:p>
        </p:txBody>
      </p:sp>
      <p:sp>
        <p:nvSpPr>
          <p:cNvPr id="11" name="Text 8"/>
          <p:cNvSpPr/>
          <p:nvPr/>
        </p:nvSpPr>
        <p:spPr>
          <a:xfrm>
            <a:off x="10908983" y="3610094"/>
            <a:ext cx="2927747" cy="1814513"/>
          </a:xfrm>
          <a:prstGeom prst="rect">
            <a:avLst/>
          </a:prstGeom>
          <a:noFill/>
          <a:ln/>
        </p:spPr>
        <p:txBody>
          <a:bodyPr wrap="squar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This explosion has created a demand for effective collection, organization, analysis, and application of chemical information.</a:t>
            </a:r>
            <a:endParaRPr lang="en-US" sz="1750" dirty="0"/>
          </a:p>
        </p:txBody>
      </p:sp>
      <p:sp>
        <p:nvSpPr>
          <p:cNvPr id="12" name="Shape 9"/>
          <p:cNvSpPr/>
          <p:nvPr/>
        </p:nvSpPr>
        <p:spPr>
          <a:xfrm>
            <a:off x="6280190" y="5906572"/>
            <a:ext cx="510302" cy="510302"/>
          </a:xfrm>
          <a:prstGeom prst="roundRect">
            <a:avLst>
              <a:gd name="adj" fmla="val 6667"/>
            </a:avLst>
          </a:prstGeom>
          <a:solidFill>
            <a:srgbClr val="F3EEE3"/>
          </a:solidFill>
          <a:ln/>
        </p:spPr>
      </p:sp>
      <p:sp>
        <p:nvSpPr>
          <p:cNvPr id="13" name="Text 10"/>
          <p:cNvSpPr/>
          <p:nvPr/>
        </p:nvSpPr>
        <p:spPr>
          <a:xfrm>
            <a:off x="6445448" y="5991582"/>
            <a:ext cx="179665" cy="340281"/>
          </a:xfrm>
          <a:prstGeom prst="rect">
            <a:avLst/>
          </a:prstGeom>
          <a:noFill/>
          <a:ln/>
        </p:spPr>
        <p:txBody>
          <a:bodyPr wrap="none" lIns="0" tIns="0" rIns="0" bIns="0" rtlCol="0" anchor="t"/>
          <a:lstStyle/>
          <a:p>
            <a:pPr marL="0" indent="0" algn="just">
              <a:lnSpc>
                <a:spcPts val="2650"/>
              </a:lnSpc>
              <a:buNone/>
            </a:pPr>
            <a:r>
              <a:rPr lang="en-US" sz="2650" b="1" dirty="0">
                <a:solidFill>
                  <a:srgbClr val="2B4150"/>
                </a:solidFill>
                <a:latin typeface="Source Sans Pro Bold" pitchFamily="34" charset="0"/>
                <a:ea typeface="Source Sans Pro Bold" pitchFamily="34" charset="-122"/>
                <a:cs typeface="Source Sans Pro Bold" pitchFamily="34" charset="-120"/>
              </a:rPr>
              <a:t>3</a:t>
            </a:r>
            <a:endParaRPr lang="en-US" sz="2650" dirty="0"/>
          </a:p>
        </p:txBody>
      </p:sp>
      <p:sp>
        <p:nvSpPr>
          <p:cNvPr id="14" name="Text 11"/>
          <p:cNvSpPr/>
          <p:nvPr/>
        </p:nvSpPr>
        <p:spPr>
          <a:xfrm>
            <a:off x="7017306" y="5906572"/>
            <a:ext cx="2835235" cy="354330"/>
          </a:xfrm>
          <a:prstGeom prst="rect">
            <a:avLst/>
          </a:prstGeom>
          <a:noFill/>
          <a:ln/>
        </p:spPr>
        <p:txBody>
          <a:bodyPr wrap="none" lIns="0" tIns="0" rIns="0" bIns="0" rtlCol="0" anchor="t"/>
          <a:lstStyle/>
          <a:p>
            <a:pPr marL="0" indent="0" algn="just">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Rapid Development</a:t>
            </a:r>
            <a:endParaRPr lang="en-US" sz="2200" dirty="0"/>
          </a:p>
        </p:txBody>
      </p:sp>
      <p:sp>
        <p:nvSpPr>
          <p:cNvPr id="15" name="Text 12"/>
          <p:cNvSpPr/>
          <p:nvPr/>
        </p:nvSpPr>
        <p:spPr>
          <a:xfrm>
            <a:off x="7017306" y="6396990"/>
            <a:ext cx="6819305" cy="725805"/>
          </a:xfrm>
          <a:prstGeom prst="rect">
            <a:avLst/>
          </a:prstGeom>
          <a:noFill/>
          <a:ln/>
        </p:spPr>
        <p:txBody>
          <a:bodyPr wrap="squar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The goal is to discover molecules that can be rapidly developed for effective treatments to meet medical and agricultural needs.</a:t>
            </a:r>
            <a:endParaRPr lang="en-US" sz="1750" dirty="0"/>
          </a:p>
        </p:txBody>
      </p:sp>
      <p:pic>
        <p:nvPicPr>
          <p:cNvPr id="16" name="Image 1" descr="preencoded.png"/>
          <p:cNvPicPr>
            <a:picLocks noChangeAspect="1"/>
          </p:cNvPicPr>
          <p:nvPr/>
        </p:nvPicPr>
        <p:blipFill>
          <a:blip r:embed="rId4"/>
          <a:stretch>
            <a:fillRect/>
          </a:stretch>
        </p:blipFill>
        <p:spPr>
          <a:xfrm>
            <a:off x="13716000" y="228600"/>
            <a:ext cx="685800" cy="6858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35235"/>
          </a:xfrm>
          <a:prstGeom prst="rect">
            <a:avLst/>
          </a:prstGeom>
        </p:spPr>
      </p:pic>
      <p:sp>
        <p:nvSpPr>
          <p:cNvPr id="3" name="Text 0"/>
          <p:cNvSpPr/>
          <p:nvPr/>
        </p:nvSpPr>
        <p:spPr>
          <a:xfrm>
            <a:off x="793790" y="3821430"/>
            <a:ext cx="9863733" cy="708779"/>
          </a:xfrm>
          <a:prstGeom prst="rect">
            <a:avLst/>
          </a:prstGeom>
          <a:noFill/>
          <a:ln/>
        </p:spPr>
        <p:txBody>
          <a:bodyPr wrap="none" lIns="0" tIns="0" rIns="0" bIns="0" rtlCol="0" anchor="t"/>
          <a:lstStyle/>
          <a:p>
            <a:pPr marL="0" indent="0" algn="just">
              <a:lnSpc>
                <a:spcPts val="5550"/>
              </a:lnSpc>
              <a:buNone/>
            </a:pPr>
            <a:r>
              <a:rPr lang="en-US" sz="4450" b="1" dirty="0">
                <a:solidFill>
                  <a:srgbClr val="124E73"/>
                </a:solidFill>
                <a:latin typeface="Source Sans Pro Bold" pitchFamily="34" charset="0"/>
                <a:ea typeface="Source Sans Pro Bold" pitchFamily="34" charset="-122"/>
                <a:cs typeface="Source Sans Pro Bold" pitchFamily="34" charset="-120"/>
              </a:rPr>
              <a:t>Early Applications of Chemoinformatics</a:t>
            </a:r>
            <a:endParaRPr lang="en-US" sz="4450" dirty="0"/>
          </a:p>
        </p:txBody>
      </p:sp>
      <p:pic>
        <p:nvPicPr>
          <p:cNvPr id="4" name="Image 1" descr="preencoded.png"/>
          <p:cNvPicPr>
            <a:picLocks noChangeAspect="1"/>
          </p:cNvPicPr>
          <p:nvPr/>
        </p:nvPicPr>
        <p:blipFill>
          <a:blip r:embed="rId4"/>
          <a:stretch>
            <a:fillRect/>
          </a:stretch>
        </p:blipFill>
        <p:spPr>
          <a:xfrm>
            <a:off x="793790" y="4870371"/>
            <a:ext cx="566976" cy="566976"/>
          </a:xfrm>
          <a:prstGeom prst="rect">
            <a:avLst/>
          </a:prstGeom>
        </p:spPr>
      </p:pic>
      <p:sp>
        <p:nvSpPr>
          <p:cNvPr id="5" name="Text 1"/>
          <p:cNvSpPr/>
          <p:nvPr/>
        </p:nvSpPr>
        <p:spPr>
          <a:xfrm>
            <a:off x="793790" y="5664160"/>
            <a:ext cx="2835235" cy="354330"/>
          </a:xfrm>
          <a:prstGeom prst="rect">
            <a:avLst/>
          </a:prstGeom>
          <a:noFill/>
          <a:ln/>
        </p:spPr>
        <p:txBody>
          <a:bodyPr wrap="none" lIns="0" tIns="0" rIns="0" bIns="0" rtlCol="0" anchor="t"/>
          <a:lstStyle/>
          <a:p>
            <a:pPr marL="0" indent="0" algn="just">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Protein Structure</a:t>
            </a:r>
            <a:endParaRPr lang="en-US" sz="2200" dirty="0"/>
          </a:p>
        </p:txBody>
      </p:sp>
      <p:sp>
        <p:nvSpPr>
          <p:cNvPr id="6" name="Text 2"/>
          <p:cNvSpPr/>
          <p:nvPr/>
        </p:nvSpPr>
        <p:spPr>
          <a:xfrm>
            <a:off x="793790" y="6154579"/>
            <a:ext cx="3005495" cy="725805"/>
          </a:xfrm>
          <a:prstGeom prst="rect">
            <a:avLst/>
          </a:prstGeom>
          <a:noFill/>
          <a:ln/>
        </p:spPr>
        <p:txBody>
          <a:bodyPr wrap="squar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Prediction of protein structures using computational methods.</a:t>
            </a:r>
            <a:endParaRPr lang="en-US" sz="1750" dirty="0"/>
          </a:p>
        </p:txBody>
      </p:sp>
      <p:pic>
        <p:nvPicPr>
          <p:cNvPr id="7" name="Image 2" descr="preencoded.png"/>
          <p:cNvPicPr>
            <a:picLocks noChangeAspect="1"/>
          </p:cNvPicPr>
          <p:nvPr/>
        </p:nvPicPr>
        <p:blipFill>
          <a:blip r:embed="rId5"/>
          <a:stretch>
            <a:fillRect/>
          </a:stretch>
        </p:blipFill>
        <p:spPr>
          <a:xfrm>
            <a:off x="4139446" y="4870371"/>
            <a:ext cx="566976" cy="566976"/>
          </a:xfrm>
          <a:prstGeom prst="rect">
            <a:avLst/>
          </a:prstGeom>
        </p:spPr>
      </p:pic>
      <p:sp>
        <p:nvSpPr>
          <p:cNvPr id="8" name="Text 3"/>
          <p:cNvSpPr/>
          <p:nvPr/>
        </p:nvSpPr>
        <p:spPr>
          <a:xfrm>
            <a:off x="4139446" y="5664160"/>
            <a:ext cx="2835235" cy="354330"/>
          </a:xfrm>
          <a:prstGeom prst="rect">
            <a:avLst/>
          </a:prstGeom>
          <a:noFill/>
          <a:ln/>
        </p:spPr>
        <p:txBody>
          <a:bodyPr wrap="none" lIns="0" tIns="0" rIns="0" bIns="0" rtlCol="0" anchor="t"/>
          <a:lstStyle/>
          <a:p>
            <a:pPr marL="0" indent="0" algn="just">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X-ray Crystallography</a:t>
            </a:r>
            <a:endParaRPr lang="en-US" sz="2200" dirty="0"/>
          </a:p>
        </p:txBody>
      </p:sp>
      <p:sp>
        <p:nvSpPr>
          <p:cNvPr id="9" name="Text 4"/>
          <p:cNvSpPr/>
          <p:nvPr/>
        </p:nvSpPr>
        <p:spPr>
          <a:xfrm>
            <a:off x="4139446" y="6154579"/>
            <a:ext cx="3005614" cy="1088708"/>
          </a:xfrm>
          <a:prstGeom prst="rect">
            <a:avLst/>
          </a:prstGeom>
          <a:noFill/>
          <a:ln/>
        </p:spPr>
        <p:txBody>
          <a:bodyPr wrap="squar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Application of Fourier transform techniques to analyze crystal structures.</a:t>
            </a:r>
            <a:endParaRPr lang="en-US" sz="1750" dirty="0"/>
          </a:p>
        </p:txBody>
      </p:sp>
      <p:pic>
        <p:nvPicPr>
          <p:cNvPr id="10" name="Image 3" descr="preencoded.png"/>
          <p:cNvPicPr>
            <a:picLocks noChangeAspect="1"/>
          </p:cNvPicPr>
          <p:nvPr/>
        </p:nvPicPr>
        <p:blipFill>
          <a:blip r:embed="rId6"/>
          <a:stretch>
            <a:fillRect/>
          </a:stretch>
        </p:blipFill>
        <p:spPr>
          <a:xfrm>
            <a:off x="7485221" y="4870371"/>
            <a:ext cx="566976" cy="566976"/>
          </a:xfrm>
          <a:prstGeom prst="rect">
            <a:avLst/>
          </a:prstGeom>
        </p:spPr>
      </p:pic>
      <p:sp>
        <p:nvSpPr>
          <p:cNvPr id="11" name="Text 5"/>
          <p:cNvSpPr/>
          <p:nvPr/>
        </p:nvSpPr>
        <p:spPr>
          <a:xfrm>
            <a:off x="7485221" y="5664160"/>
            <a:ext cx="2835235" cy="354330"/>
          </a:xfrm>
          <a:prstGeom prst="rect">
            <a:avLst/>
          </a:prstGeom>
          <a:noFill/>
          <a:ln/>
        </p:spPr>
        <p:txBody>
          <a:bodyPr wrap="none" lIns="0" tIns="0" rIns="0" bIns="0" rtlCol="0" anchor="t"/>
          <a:lstStyle/>
          <a:p>
            <a:pPr marL="0" indent="0" algn="just">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Enzyme Kinetics</a:t>
            </a:r>
            <a:endParaRPr lang="en-US" sz="2200" dirty="0"/>
          </a:p>
        </p:txBody>
      </p:sp>
      <p:sp>
        <p:nvSpPr>
          <p:cNvPr id="12" name="Text 6"/>
          <p:cNvSpPr/>
          <p:nvPr/>
        </p:nvSpPr>
        <p:spPr>
          <a:xfrm>
            <a:off x="7485221" y="6154579"/>
            <a:ext cx="3005614" cy="725805"/>
          </a:xfrm>
          <a:prstGeom prst="rect">
            <a:avLst/>
          </a:prstGeom>
          <a:noFill/>
          <a:ln/>
        </p:spPr>
        <p:txBody>
          <a:bodyPr wrap="squar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Computational analysis of enzyme and chemical kinetics.</a:t>
            </a:r>
            <a:endParaRPr lang="en-US" sz="1750" dirty="0"/>
          </a:p>
        </p:txBody>
      </p:sp>
      <p:pic>
        <p:nvPicPr>
          <p:cNvPr id="13" name="Image 4" descr="preencoded.png"/>
          <p:cNvPicPr>
            <a:picLocks noChangeAspect="1"/>
          </p:cNvPicPr>
          <p:nvPr/>
        </p:nvPicPr>
        <p:blipFill>
          <a:blip r:embed="rId7"/>
          <a:stretch>
            <a:fillRect/>
          </a:stretch>
        </p:blipFill>
        <p:spPr>
          <a:xfrm>
            <a:off x="10830997" y="4870371"/>
            <a:ext cx="566976" cy="566976"/>
          </a:xfrm>
          <a:prstGeom prst="rect">
            <a:avLst/>
          </a:prstGeom>
        </p:spPr>
      </p:pic>
      <p:sp>
        <p:nvSpPr>
          <p:cNvPr id="14" name="Text 7"/>
          <p:cNvSpPr/>
          <p:nvPr/>
        </p:nvSpPr>
        <p:spPr>
          <a:xfrm>
            <a:off x="10830997" y="5664160"/>
            <a:ext cx="2835235" cy="354330"/>
          </a:xfrm>
          <a:prstGeom prst="rect">
            <a:avLst/>
          </a:prstGeom>
          <a:noFill/>
          <a:ln/>
        </p:spPr>
        <p:txBody>
          <a:bodyPr wrap="none" lIns="0" tIns="0" rIns="0" bIns="0" rtlCol="0" anchor="t"/>
          <a:lstStyle/>
          <a:p>
            <a:pPr marL="0" indent="0" algn="just">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Spectroscopy</a:t>
            </a:r>
            <a:endParaRPr lang="en-US" sz="2200" dirty="0"/>
          </a:p>
        </p:txBody>
      </p:sp>
      <p:sp>
        <p:nvSpPr>
          <p:cNvPr id="15" name="Text 8"/>
          <p:cNvSpPr/>
          <p:nvPr/>
        </p:nvSpPr>
        <p:spPr>
          <a:xfrm>
            <a:off x="10830997" y="6154579"/>
            <a:ext cx="3005614" cy="725805"/>
          </a:xfrm>
          <a:prstGeom prst="rect">
            <a:avLst/>
          </a:prstGeom>
          <a:noFill/>
          <a:ln/>
        </p:spPr>
        <p:txBody>
          <a:bodyPr wrap="squar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Analysis of various types of spectroscopy data.</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554</TotalTime>
  <Words>1166</Words>
  <Application>Microsoft Office PowerPoint</Application>
  <PresentationFormat>Custom</PresentationFormat>
  <Paragraphs>207</Paragraphs>
  <Slides>21</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Source Sans Pro</vt:lpstr>
      <vt:lpstr>Source Sans Pro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Israa M Shamekh</cp:lastModifiedBy>
  <cp:revision>6</cp:revision>
  <dcterms:created xsi:type="dcterms:W3CDTF">2024-11-26T07:56:13Z</dcterms:created>
  <dcterms:modified xsi:type="dcterms:W3CDTF">2024-11-26T18:58:44Z</dcterms:modified>
</cp:coreProperties>
</file>